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1" r:id="rId6"/>
    <p:sldId id="260" r:id="rId7"/>
    <p:sldId id="261" r:id="rId8"/>
    <p:sldId id="264" r:id="rId9"/>
    <p:sldId id="276" r:id="rId10"/>
    <p:sldId id="262" r:id="rId11"/>
    <p:sldId id="265" r:id="rId12"/>
    <p:sldId id="274" r:id="rId13"/>
    <p:sldId id="267" r:id="rId14"/>
    <p:sldId id="277" r:id="rId15"/>
    <p:sldId id="269" r:id="rId16"/>
    <p:sldId id="272" r:id="rId17"/>
    <p:sldId id="275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20CEDE-0A16-4414-8781-0E923EF76821}" v="34" dt="2019-03-20T13:42:45.7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Destaqu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Estilo Médio 2 - Destaqu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4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a luisa cardoso" userId="f4a731ae497b6369" providerId="LiveId" clId="{4A20CEDE-0A16-4414-8781-0E923EF76821}"/>
    <pc:docChg chg="undo redo custSel addSld delSld modSld">
      <pc:chgData name="Ana luisa cardoso" userId="f4a731ae497b6369" providerId="LiveId" clId="{4A20CEDE-0A16-4414-8781-0E923EF76821}" dt="2019-03-20T13:43:54.957" v="460" actId="20577"/>
      <pc:docMkLst>
        <pc:docMk/>
      </pc:docMkLst>
      <pc:sldChg chg="modSp">
        <pc:chgData name="Ana luisa cardoso" userId="f4a731ae497b6369" providerId="LiveId" clId="{4A20CEDE-0A16-4414-8781-0E923EF76821}" dt="2019-03-20T11:09:47.856" v="236" actId="313"/>
        <pc:sldMkLst>
          <pc:docMk/>
          <pc:sldMk cId="2344344935" sldId="256"/>
        </pc:sldMkLst>
        <pc:spChg chg="mod">
          <ac:chgData name="Ana luisa cardoso" userId="f4a731ae497b6369" providerId="LiveId" clId="{4A20CEDE-0A16-4414-8781-0E923EF76821}" dt="2019-03-19T14:16:09.969" v="233" actId="122"/>
          <ac:spMkLst>
            <pc:docMk/>
            <pc:sldMk cId="2344344935" sldId="256"/>
            <ac:spMk id="2" creationId="{00000000-0000-0000-0000-000000000000}"/>
          </ac:spMkLst>
        </pc:spChg>
        <pc:spChg chg="mod">
          <ac:chgData name="Ana luisa cardoso" userId="f4a731ae497b6369" providerId="LiveId" clId="{4A20CEDE-0A16-4414-8781-0E923EF76821}" dt="2019-03-20T11:09:47.856" v="236" actId="313"/>
          <ac:spMkLst>
            <pc:docMk/>
            <pc:sldMk cId="2344344935" sldId="256"/>
            <ac:spMk id="4" creationId="{AFB657CF-7BB7-4442-9CF7-724838518EBB}"/>
          </ac:spMkLst>
        </pc:spChg>
      </pc:sldChg>
      <pc:sldChg chg="addSp delSp modSp">
        <pc:chgData name="Ana luisa cardoso" userId="f4a731ae497b6369" providerId="LiveId" clId="{4A20CEDE-0A16-4414-8781-0E923EF76821}" dt="2019-03-20T11:25:41.942" v="414" actId="20577"/>
        <pc:sldMkLst>
          <pc:docMk/>
          <pc:sldMk cId="1217730479" sldId="257"/>
        </pc:sldMkLst>
        <pc:spChg chg="mod">
          <ac:chgData name="Ana luisa cardoso" userId="f4a731ae497b6369" providerId="LiveId" clId="{4A20CEDE-0A16-4414-8781-0E923EF76821}" dt="2019-03-20T11:25:20.190" v="412" actId="1076"/>
          <ac:spMkLst>
            <pc:docMk/>
            <pc:sldMk cId="1217730479" sldId="257"/>
            <ac:spMk id="2" creationId="{00000000-0000-0000-0000-000000000000}"/>
          </ac:spMkLst>
        </pc:spChg>
        <pc:spChg chg="mod">
          <ac:chgData name="Ana luisa cardoso" userId="f4a731ae497b6369" providerId="LiveId" clId="{4A20CEDE-0A16-4414-8781-0E923EF76821}" dt="2019-03-20T11:25:41.942" v="414" actId="20577"/>
          <ac:spMkLst>
            <pc:docMk/>
            <pc:sldMk cId="1217730479" sldId="257"/>
            <ac:spMk id="3" creationId="{00000000-0000-0000-0000-000000000000}"/>
          </ac:spMkLst>
        </pc:spChg>
        <pc:spChg chg="add del">
          <ac:chgData name="Ana luisa cardoso" userId="f4a731ae497b6369" providerId="LiveId" clId="{4A20CEDE-0A16-4414-8781-0E923EF76821}" dt="2019-03-20T11:21:53.645" v="359" actId="478"/>
          <ac:spMkLst>
            <pc:docMk/>
            <pc:sldMk cId="1217730479" sldId="257"/>
            <ac:spMk id="4" creationId="{AAE278EA-943F-4CAC-96FF-12437DA462F0}"/>
          </ac:spMkLst>
        </pc:spChg>
        <pc:spChg chg="add del mod">
          <ac:chgData name="Ana luisa cardoso" userId="f4a731ae497b6369" providerId="LiveId" clId="{4A20CEDE-0A16-4414-8781-0E923EF76821}" dt="2019-03-20T11:25:00.765" v="405"/>
          <ac:spMkLst>
            <pc:docMk/>
            <pc:sldMk cId="1217730479" sldId="257"/>
            <ac:spMk id="5" creationId="{7FAA45A3-8670-4CEF-A771-AC65253EB5D3}"/>
          </ac:spMkLst>
        </pc:spChg>
      </pc:sldChg>
      <pc:sldChg chg="addSp delSp modSp">
        <pc:chgData name="Ana luisa cardoso" userId="f4a731ae497b6369" providerId="LiveId" clId="{4A20CEDE-0A16-4414-8781-0E923EF76821}" dt="2019-03-19T13:35:42.337" v="89" actId="20577"/>
        <pc:sldMkLst>
          <pc:docMk/>
          <pc:sldMk cId="658578270" sldId="259"/>
        </pc:sldMkLst>
        <pc:spChg chg="mod">
          <ac:chgData name="Ana luisa cardoso" userId="f4a731ae497b6369" providerId="LiveId" clId="{4A20CEDE-0A16-4414-8781-0E923EF76821}" dt="2019-03-19T13:35:42.337" v="89" actId="20577"/>
          <ac:spMkLst>
            <pc:docMk/>
            <pc:sldMk cId="658578270" sldId="259"/>
            <ac:spMk id="2" creationId="{00000000-0000-0000-0000-000000000000}"/>
          </ac:spMkLst>
        </pc:spChg>
        <pc:spChg chg="add del mod">
          <ac:chgData name="Ana luisa cardoso" userId="f4a731ae497b6369" providerId="LiveId" clId="{4A20CEDE-0A16-4414-8781-0E923EF76821}" dt="2019-03-19T13:34:33.038" v="79" actId="478"/>
          <ac:spMkLst>
            <pc:docMk/>
            <pc:sldMk cId="658578270" sldId="259"/>
            <ac:spMk id="3" creationId="{97FE16BB-4B10-4E6F-B316-C20F6A0BB3AC}"/>
          </ac:spMkLst>
        </pc:spChg>
        <pc:picChg chg="mod">
          <ac:chgData name="Ana luisa cardoso" userId="f4a731ae497b6369" providerId="LiveId" clId="{4A20CEDE-0A16-4414-8781-0E923EF76821}" dt="2019-03-19T13:35:30.165" v="88" actId="1076"/>
          <ac:picMkLst>
            <pc:docMk/>
            <pc:sldMk cId="658578270" sldId="259"/>
            <ac:picMk id="2051" creationId="{00000000-0000-0000-0000-000000000000}"/>
          </ac:picMkLst>
        </pc:picChg>
        <pc:picChg chg="mod">
          <ac:chgData name="Ana luisa cardoso" userId="f4a731ae497b6369" providerId="LiveId" clId="{4A20CEDE-0A16-4414-8781-0E923EF76821}" dt="2019-03-19T13:35:28.919" v="87" actId="1076"/>
          <ac:picMkLst>
            <pc:docMk/>
            <pc:sldMk cId="658578270" sldId="259"/>
            <ac:picMk id="2052" creationId="{00000000-0000-0000-0000-000000000000}"/>
          </ac:picMkLst>
        </pc:picChg>
      </pc:sldChg>
      <pc:sldChg chg="addSp modSp">
        <pc:chgData name="Ana luisa cardoso" userId="f4a731ae497b6369" providerId="LiveId" clId="{4A20CEDE-0A16-4414-8781-0E923EF76821}" dt="2019-03-20T13:43:25.380" v="449" actId="1076"/>
        <pc:sldMkLst>
          <pc:docMk/>
          <pc:sldMk cId="1153401428" sldId="261"/>
        </pc:sldMkLst>
        <pc:spChg chg="mod">
          <ac:chgData name="Ana luisa cardoso" userId="f4a731ae497b6369" providerId="LiveId" clId="{4A20CEDE-0A16-4414-8781-0E923EF76821}" dt="2019-03-20T13:43:25.380" v="449" actId="1076"/>
          <ac:spMkLst>
            <pc:docMk/>
            <pc:sldMk cId="1153401428" sldId="261"/>
            <ac:spMk id="3" creationId="{00000000-0000-0000-0000-000000000000}"/>
          </ac:spMkLst>
        </pc:spChg>
        <pc:picChg chg="add mod modCrop">
          <ac:chgData name="Ana luisa cardoso" userId="f4a731ae497b6369" providerId="LiveId" clId="{4A20CEDE-0A16-4414-8781-0E923EF76821}" dt="2019-03-20T13:43:21.021" v="447" actId="1037"/>
          <ac:picMkLst>
            <pc:docMk/>
            <pc:sldMk cId="1153401428" sldId="261"/>
            <ac:picMk id="4" creationId="{14BD8B1B-7CDA-4561-9908-D5545A027DAE}"/>
          </ac:picMkLst>
        </pc:picChg>
        <pc:picChg chg="mod">
          <ac:chgData name="Ana luisa cardoso" userId="f4a731ae497b6369" providerId="LiveId" clId="{4A20CEDE-0A16-4414-8781-0E923EF76821}" dt="2019-03-20T13:43:23.255" v="448" actId="14100"/>
          <ac:picMkLst>
            <pc:docMk/>
            <pc:sldMk cId="1153401428" sldId="261"/>
            <ac:picMk id="2051" creationId="{00000000-0000-0000-0000-000000000000}"/>
          </ac:picMkLst>
        </pc:picChg>
      </pc:sldChg>
      <pc:sldChg chg="addSp delSp modSp delAnim modAnim">
        <pc:chgData name="Ana luisa cardoso" userId="f4a731ae497b6369" providerId="LiveId" clId="{4A20CEDE-0A16-4414-8781-0E923EF76821}" dt="2019-03-20T13:42:15.272" v="430" actId="14100"/>
        <pc:sldMkLst>
          <pc:docMk/>
          <pc:sldMk cId="48516009" sldId="264"/>
        </pc:sldMkLst>
        <pc:spChg chg="mod">
          <ac:chgData name="Ana luisa cardoso" userId="f4a731ae497b6369" providerId="LiveId" clId="{4A20CEDE-0A16-4414-8781-0E923EF76821}" dt="2019-03-20T13:42:15.272" v="430" actId="14100"/>
          <ac:spMkLst>
            <pc:docMk/>
            <pc:sldMk cId="48516009" sldId="264"/>
            <ac:spMk id="2" creationId="{00000000-0000-0000-0000-000000000000}"/>
          </ac:spMkLst>
        </pc:spChg>
        <pc:picChg chg="add mod modCrop">
          <ac:chgData name="Ana luisa cardoso" userId="f4a731ae497b6369" providerId="LiveId" clId="{4A20CEDE-0A16-4414-8781-0E923EF76821}" dt="2019-03-20T13:41:44.485" v="423" actId="1076"/>
          <ac:picMkLst>
            <pc:docMk/>
            <pc:sldMk cId="48516009" sldId="264"/>
            <ac:picMk id="4" creationId="{2F3BC3B3-15D9-4871-83E6-EF3947A06C65}"/>
          </ac:picMkLst>
        </pc:picChg>
        <pc:picChg chg="add mod modCrop">
          <ac:chgData name="Ana luisa cardoso" userId="f4a731ae497b6369" providerId="LiveId" clId="{4A20CEDE-0A16-4414-8781-0E923EF76821}" dt="2019-03-20T13:42:07.413" v="428" actId="1076"/>
          <ac:picMkLst>
            <pc:docMk/>
            <pc:sldMk cId="48516009" sldId="264"/>
            <ac:picMk id="5" creationId="{D9B657A5-B54C-437D-A78C-1243EEE84C2C}"/>
          </ac:picMkLst>
        </pc:picChg>
        <pc:picChg chg="del">
          <ac:chgData name="Ana luisa cardoso" userId="f4a731ae497b6369" providerId="LiveId" clId="{4A20CEDE-0A16-4414-8781-0E923EF76821}" dt="2019-03-19T13:38:39.257" v="110"/>
          <ac:picMkLst>
            <pc:docMk/>
            <pc:sldMk cId="48516009" sldId="264"/>
            <ac:picMk id="2050" creationId="{00000000-0000-0000-0000-000000000000}"/>
          </ac:picMkLst>
        </pc:picChg>
        <pc:picChg chg="del mod">
          <ac:chgData name="Ana luisa cardoso" userId="f4a731ae497b6369" providerId="LiveId" clId="{4A20CEDE-0A16-4414-8781-0E923EF76821}" dt="2019-03-20T13:41:55.632" v="424" actId="478"/>
          <ac:picMkLst>
            <pc:docMk/>
            <pc:sldMk cId="48516009" sldId="264"/>
            <ac:picMk id="3075" creationId="{00000000-0000-0000-0000-000000000000}"/>
          </ac:picMkLst>
        </pc:picChg>
      </pc:sldChg>
      <pc:sldChg chg="addSp modSp">
        <pc:chgData name="Ana luisa cardoso" userId="f4a731ae497b6369" providerId="LiveId" clId="{4A20CEDE-0A16-4414-8781-0E923EF76821}" dt="2019-03-19T13:36:45.965" v="109" actId="1076"/>
        <pc:sldMkLst>
          <pc:docMk/>
          <pc:sldMk cId="1769412655" sldId="267"/>
        </pc:sldMkLst>
        <pc:spChg chg="mod">
          <ac:chgData name="Ana luisa cardoso" userId="f4a731ae497b6369" providerId="LiveId" clId="{4A20CEDE-0A16-4414-8781-0E923EF76821}" dt="2019-03-19T13:36:41.901" v="108" actId="20577"/>
          <ac:spMkLst>
            <pc:docMk/>
            <pc:sldMk cId="1769412655" sldId="267"/>
            <ac:spMk id="2" creationId="{00000000-0000-0000-0000-000000000000}"/>
          </ac:spMkLst>
        </pc:spChg>
        <pc:spChg chg="add mod">
          <ac:chgData name="Ana luisa cardoso" userId="f4a731ae497b6369" providerId="LiveId" clId="{4A20CEDE-0A16-4414-8781-0E923EF76821}" dt="2019-03-19T13:36:45.965" v="109" actId="1076"/>
          <ac:spMkLst>
            <pc:docMk/>
            <pc:sldMk cId="1769412655" sldId="267"/>
            <ac:spMk id="6" creationId="{EDF44B64-6CE2-4E29-B527-D88FE18DA76D}"/>
          </ac:spMkLst>
        </pc:spChg>
        <pc:picChg chg="mod">
          <ac:chgData name="Ana luisa cardoso" userId="f4a731ae497b6369" providerId="LiveId" clId="{4A20CEDE-0A16-4414-8781-0E923EF76821}" dt="2019-03-19T13:36:08.815" v="92" actId="1076"/>
          <ac:picMkLst>
            <pc:docMk/>
            <pc:sldMk cId="1769412655" sldId="267"/>
            <ac:picMk id="4" creationId="{00000000-0000-0000-0000-000000000000}"/>
          </ac:picMkLst>
        </pc:picChg>
        <pc:picChg chg="mod">
          <ac:chgData name="Ana luisa cardoso" userId="f4a731ae497b6369" providerId="LiveId" clId="{4A20CEDE-0A16-4414-8781-0E923EF76821}" dt="2019-03-19T13:36:10.215" v="93" actId="1076"/>
          <ac:picMkLst>
            <pc:docMk/>
            <pc:sldMk cId="1769412655" sldId="267"/>
            <ac:picMk id="5" creationId="{00000000-0000-0000-0000-000000000000}"/>
          </ac:picMkLst>
        </pc:picChg>
      </pc:sldChg>
      <pc:sldChg chg="modSp">
        <pc:chgData name="Ana luisa cardoso" userId="f4a731ae497b6369" providerId="LiveId" clId="{4A20CEDE-0A16-4414-8781-0E923EF76821}" dt="2019-03-20T13:43:54.957" v="460" actId="20577"/>
        <pc:sldMkLst>
          <pc:docMk/>
          <pc:sldMk cId="3075664591" sldId="272"/>
        </pc:sldMkLst>
        <pc:spChg chg="mod">
          <ac:chgData name="Ana luisa cardoso" userId="f4a731ae497b6369" providerId="LiveId" clId="{4A20CEDE-0A16-4414-8781-0E923EF76821}" dt="2019-03-20T13:43:54.957" v="460" actId="20577"/>
          <ac:spMkLst>
            <pc:docMk/>
            <pc:sldMk cId="3075664591" sldId="272"/>
            <ac:spMk id="5" creationId="{3D196C01-1B81-4AAA-A637-74A77174EF71}"/>
          </ac:spMkLst>
        </pc:spChg>
        <pc:picChg chg="mod">
          <ac:chgData name="Ana luisa cardoso" userId="f4a731ae497b6369" providerId="LiveId" clId="{4A20CEDE-0A16-4414-8781-0E923EF76821}" dt="2019-03-19T13:31:49.254" v="70" actId="1076"/>
          <ac:picMkLst>
            <pc:docMk/>
            <pc:sldMk cId="3075664591" sldId="272"/>
            <ac:picMk id="6" creationId="{785D4136-1278-4994-85FC-AEEC1C8A101C}"/>
          </ac:picMkLst>
        </pc:picChg>
      </pc:sldChg>
      <pc:sldChg chg="modSp">
        <pc:chgData name="Ana luisa cardoso" userId="f4a731ae497b6369" providerId="LiveId" clId="{4A20CEDE-0A16-4414-8781-0E923EF76821}" dt="2019-03-20T11:15:55.418" v="240" actId="207"/>
        <pc:sldMkLst>
          <pc:docMk/>
          <pc:sldMk cId="3700418620" sldId="273"/>
        </pc:sldMkLst>
        <pc:spChg chg="mod">
          <ac:chgData name="Ana luisa cardoso" userId="f4a731ae497b6369" providerId="LiveId" clId="{4A20CEDE-0A16-4414-8781-0E923EF76821}" dt="2019-03-20T11:15:55.418" v="240" actId="207"/>
          <ac:spMkLst>
            <pc:docMk/>
            <pc:sldMk cId="3700418620" sldId="273"/>
            <ac:spMk id="3" creationId="{00000000-0000-0000-0000-000000000000}"/>
          </ac:spMkLst>
        </pc:spChg>
      </pc:sldChg>
      <pc:sldChg chg="addSp modSp add">
        <pc:chgData name="Ana luisa cardoso" userId="f4a731ae497b6369" providerId="LiveId" clId="{4A20CEDE-0A16-4414-8781-0E923EF76821}" dt="2019-03-19T13:39:25.118" v="171" actId="14100"/>
        <pc:sldMkLst>
          <pc:docMk/>
          <pc:sldMk cId="1702616815" sldId="276"/>
        </pc:sldMkLst>
        <pc:spChg chg="add mod">
          <ac:chgData name="Ana luisa cardoso" userId="f4a731ae497b6369" providerId="LiveId" clId="{4A20CEDE-0A16-4414-8781-0E923EF76821}" dt="2019-03-19T13:39:25.118" v="171" actId="14100"/>
          <ac:spMkLst>
            <pc:docMk/>
            <pc:sldMk cId="1702616815" sldId="276"/>
            <ac:spMk id="3" creationId="{3023A3BE-0A76-4874-8385-B523BCDBE6F8}"/>
          </ac:spMkLst>
        </pc:spChg>
        <pc:picChg chg="add mod">
          <ac:chgData name="Ana luisa cardoso" userId="f4a731ae497b6369" providerId="LiveId" clId="{4A20CEDE-0A16-4414-8781-0E923EF76821}" dt="2019-03-19T13:38:50.451" v="116" actId="1076"/>
          <ac:picMkLst>
            <pc:docMk/>
            <pc:sldMk cId="1702616815" sldId="276"/>
            <ac:picMk id="2" creationId="{701C5C2D-1F55-46E7-9D71-427384F9E8F9}"/>
          </ac:picMkLst>
        </pc:picChg>
      </pc:sldChg>
      <pc:sldChg chg="addSp delSp modSp add">
        <pc:chgData name="Ana luisa cardoso" userId="f4a731ae497b6369" providerId="LiveId" clId="{4A20CEDE-0A16-4414-8781-0E923EF76821}" dt="2019-03-20T11:19:30.524" v="356" actId="20577"/>
        <pc:sldMkLst>
          <pc:docMk/>
          <pc:sldMk cId="912605681" sldId="277"/>
        </pc:sldMkLst>
        <pc:spChg chg="add mod">
          <ac:chgData name="Ana luisa cardoso" userId="f4a731ae497b6369" providerId="LiveId" clId="{4A20CEDE-0A16-4414-8781-0E923EF76821}" dt="2019-03-20T11:19:30.524" v="356" actId="20577"/>
          <ac:spMkLst>
            <pc:docMk/>
            <pc:sldMk cId="912605681" sldId="277"/>
            <ac:spMk id="2" creationId="{52265B18-DCED-48A8-9FF9-5B2F26A94BFE}"/>
          </ac:spMkLst>
        </pc:spChg>
        <pc:spChg chg="add mod">
          <ac:chgData name="Ana luisa cardoso" userId="f4a731ae497b6369" providerId="LiveId" clId="{4A20CEDE-0A16-4414-8781-0E923EF76821}" dt="2019-03-20T11:18:23.338" v="335" actId="1076"/>
          <ac:spMkLst>
            <pc:docMk/>
            <pc:sldMk cId="912605681" sldId="277"/>
            <ac:spMk id="4" creationId="{A03A2CA0-E7E8-4FFF-A0E1-B717C0EC7D1A}"/>
          </ac:spMkLst>
        </pc:spChg>
        <pc:picChg chg="add del mod">
          <ac:chgData name="Ana luisa cardoso" userId="f4a731ae497b6369" providerId="LiveId" clId="{4A20CEDE-0A16-4414-8781-0E923EF76821}" dt="2019-03-20T11:16:37.558" v="243" actId="478"/>
          <ac:picMkLst>
            <pc:docMk/>
            <pc:sldMk cId="912605681" sldId="277"/>
            <ac:picMk id="3" creationId="{2AA8DA0F-E345-4EDE-B9DA-C4E8D24BDABD}"/>
          </ac:picMkLst>
        </pc:picChg>
      </pc:sldChg>
      <pc:sldChg chg="add del">
        <pc:chgData name="Ana luisa cardoso" userId="f4a731ae497b6369" providerId="LiveId" clId="{4A20CEDE-0A16-4414-8781-0E923EF76821}" dt="2019-03-19T13:41:25.606" v="174"/>
        <pc:sldMkLst>
          <pc:docMk/>
          <pc:sldMk cId="1935580691" sldId="27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21/03/2019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8612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21/03/2019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17337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21/03/2019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6800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21/03/2019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9872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21/03/2019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5862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21/03/2019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2899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21/03/2019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1636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21/03/2019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63079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21/03/2019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27127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70875-E729-438F-AD64-DA10B3256A5A}" type="datetimeFigureOut">
              <a:rPr lang="pt-PT" smtClean="0"/>
              <a:t>21/03/2019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066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fld id="{1C270875-E729-438F-AD64-DA10B3256A5A}" type="datetimeFigureOut">
              <a:rPr lang="pt-PT" smtClean="0"/>
              <a:t>21/03/2019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6043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70875-E729-438F-AD64-DA10B3256A5A}" type="datetimeFigureOut">
              <a:rPr lang="pt-PT" smtClean="0"/>
              <a:t>21/03/2019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17AC85B3-BB92-4040-8F52-E774985663B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9804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hortasbiologicas.pt/compostagem.html" TargetMode="External"/><Relationship Id="rId3" Type="http://schemas.openxmlformats.org/officeDocument/2006/relationships/hyperlink" Target="http://www.lipor.pt/pt/educacao-ambiental/horta-da-formiga/compostagem-caseira/" TargetMode="External"/><Relationship Id="rId7" Type="http://schemas.openxmlformats.org/officeDocument/2006/relationships/hyperlink" Target="http://www.iniav.pt/fotos/editor2/compostagem.pdf" TargetMode="External"/><Relationship Id="rId2" Type="http://schemas.openxmlformats.org/officeDocument/2006/relationships/hyperlink" Target="http://www.geota.pt/xFiles/scContentDeployer_pt/docs/articleFile140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conewfarmers.eu/wp-content/uploads/DOCUMENTOS/m2s5-pt.pdf" TargetMode="External"/><Relationship Id="rId5" Type="http://schemas.openxmlformats.org/officeDocument/2006/relationships/hyperlink" Target="http://www.lipor.pt/pt/educacao-ambiental/horta-da-formiga/compostagem-caseira/como-fazer-compostagem-caseira/" TargetMode="External"/><Relationship Id="rId4" Type="http://schemas.openxmlformats.org/officeDocument/2006/relationships/hyperlink" Target="http://www.lipor.pt/fotos/bibliotecas/folheto_compostagem_2016_v2_240657757456be754593.pdf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0" y="3044279"/>
            <a:ext cx="9144000" cy="769441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Book Antiqua" pitchFamily="18" charset="0"/>
              </a:rPr>
              <a:t>  </a:t>
            </a:r>
            <a:r>
              <a:rPr lang="pt-PT" sz="4400" b="1" dirty="0">
                <a:solidFill>
                  <a:srgbClr val="002060"/>
                </a:solidFill>
                <a:latin typeface="Book Antiqua" pitchFamily="18" charset="0"/>
              </a:rPr>
              <a:t> Compostagem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5329533-E929-4765-A258-37293A8DD5EE}"/>
              </a:ext>
            </a:extLst>
          </p:cNvPr>
          <p:cNvSpPr txBox="1"/>
          <p:nvPr/>
        </p:nvSpPr>
        <p:spPr>
          <a:xfrm>
            <a:off x="0" y="5733256"/>
            <a:ext cx="46079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000" dirty="0"/>
              <a:t>Elaborado por : Ana Luísa Cardoso nº3539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AFB657CF-7BB7-4442-9CF7-724838518EBB}"/>
              </a:ext>
            </a:extLst>
          </p:cNvPr>
          <p:cNvSpPr/>
          <p:nvPr/>
        </p:nvSpPr>
        <p:spPr>
          <a:xfrm>
            <a:off x="5508104" y="523087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b="1" dirty="0"/>
              <a:t>Disciplina: </a:t>
            </a:r>
            <a:r>
              <a:rPr lang="pt-PT" dirty="0"/>
              <a:t>Nutrição Vegetal</a:t>
            </a:r>
          </a:p>
          <a:p>
            <a:r>
              <a:rPr lang="pt-PT" b="1" dirty="0" err="1"/>
              <a:t>CTeSP</a:t>
            </a:r>
            <a:r>
              <a:rPr lang="pt-PT" b="1" dirty="0"/>
              <a:t>: </a:t>
            </a:r>
            <a:r>
              <a:rPr lang="pt-PT" dirty="0"/>
              <a:t>Agricultura Biológica  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F222960B-49B3-4C8E-B1C7-2EA6A780A2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680" t="14721" r="24401" b="14720"/>
          <a:stretch/>
        </p:blipFill>
        <p:spPr>
          <a:xfrm>
            <a:off x="251520" y="172032"/>
            <a:ext cx="1905422" cy="1905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34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07504" y="260648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rgbClr val="00B050"/>
                </a:solidFill>
                <a:latin typeface="Book Antiqua" pitchFamily="18" charset="0"/>
              </a:rPr>
              <a:t>O que se pode compostar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51593" y="908720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§"/>
            </a:pPr>
            <a:r>
              <a:rPr lang="pt-PT" dirty="0"/>
              <a:t>Os resíduos que podem ser compostados são classificados em “verdes” e “castanhos”.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431540" y="1916832"/>
            <a:ext cx="403244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000" dirty="0">
                <a:solidFill>
                  <a:srgbClr val="009900"/>
                </a:solidFill>
              </a:rPr>
              <a:t>Verdes  ricos em azoto, geralmente húmidos: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pt-PT" dirty="0"/>
              <a:t>Folhas verdes;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pt-PT" dirty="0"/>
              <a:t>Ervas;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pt-PT" dirty="0"/>
              <a:t>Borra de café incluindo os filtros;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pt-PT" dirty="0"/>
              <a:t>Flores;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pt-PT" dirty="0"/>
              <a:t>Saquetas de chá;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pt-PT" dirty="0"/>
              <a:t>Aparas de relva fresca…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4644008" y="1916830"/>
            <a:ext cx="403244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000" dirty="0">
                <a:solidFill>
                  <a:schemeClr val="accent6">
                    <a:lumMod val="50000"/>
                  </a:schemeClr>
                </a:solidFill>
              </a:rPr>
              <a:t>Castanhos  ricos em carbono, geralmente secos: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pt-PT" dirty="0"/>
              <a:t>Folhas secas;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pt-PT" dirty="0"/>
              <a:t>Palha ou feno;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pt-PT" dirty="0"/>
              <a:t>Resíduos de cortes e podas;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pt-PT" dirty="0"/>
              <a:t>Aparas de madeira e serradura;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pt-PT" dirty="0"/>
              <a:t>Agulhas de pinheiros;</a:t>
            </a:r>
          </a:p>
          <a:p>
            <a:pPr marL="285750" indent="-285750" algn="just">
              <a:buFont typeface="Wingdings" pitchFamily="2" charset="2"/>
              <a:buChar char="Ø"/>
            </a:pPr>
            <a:r>
              <a:rPr lang="pt-PT" dirty="0"/>
              <a:t>Cascas de alimentos…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869160"/>
            <a:ext cx="8614395" cy="170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36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14323" y="2180695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rgbClr val="00B050"/>
                </a:solidFill>
                <a:latin typeface="Book Antiqua" pitchFamily="18" charset="0"/>
              </a:rPr>
              <a:t>O que se deve evitar por no composto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363425" y="2924944"/>
            <a:ext cx="79208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q"/>
            </a:pPr>
            <a:r>
              <a:rPr lang="pt-PT" dirty="0"/>
              <a:t>Restos de carne, peixe e marisco;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pt-PT" dirty="0"/>
              <a:t>Produtos lácteos;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pt-PT" dirty="0"/>
              <a:t>Cinzas, beatas de cigarros;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pt-PT" dirty="0"/>
              <a:t>Medicamentos;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pt-PT" dirty="0"/>
              <a:t>Resíduos de plantas tratadas com produtos químicos, excrementos de animais domésticos;</a:t>
            </a:r>
          </a:p>
          <a:p>
            <a:pPr marL="285750" indent="-285750" algn="just">
              <a:buFont typeface="Wingdings" pitchFamily="2" charset="2"/>
              <a:buChar char="q"/>
            </a:pPr>
            <a:r>
              <a:rPr lang="pt-PT" dirty="0"/>
              <a:t>Resíduos não biodegradáveis (plástico, vidro, metal, tintas, têxteis, etc.) 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63425" y="318568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rgbClr val="00B050"/>
                </a:solidFill>
                <a:latin typeface="Book Antiqua" pitchFamily="18" charset="0"/>
              </a:rPr>
              <a:t>O que se deve por no composto em pouca quantidade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363425" y="1066381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pt-PT" dirty="0"/>
              <a:t>Restos de pão;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pt-PT" dirty="0"/>
              <a:t>Restos de comida cozinhada sem gordura;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pt-PT" dirty="0"/>
              <a:t>Cascas de ovo (esmagadas).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5098953"/>
            <a:ext cx="8669263" cy="15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00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E9D9C9D9-47B8-4A8A-8A7B-D8E6C850C914}"/>
              </a:ext>
            </a:extLst>
          </p:cNvPr>
          <p:cNvSpPr/>
          <p:nvPr/>
        </p:nvSpPr>
        <p:spPr>
          <a:xfrm>
            <a:off x="179512" y="975343"/>
            <a:ext cx="8784976" cy="2952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dirty="0"/>
              <a:t>O tempo para degradar a matéria orgânica no compostor depende de diversos fatores.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dirty="0"/>
              <a:t>Se as necessidades da pilha forem atendidas, se os resíduos forem adicionados em pequenas dimensões, alternando camadas de resíduos verdes com resíduos castanhos, mantendo o nível ótimo de humidade e remexendo a pilha 3 vezes por semana, o composto poderá estar pronto em 2 a 3 meses.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dirty="0"/>
              <a:t>Se o material for adicionado continuamente, a pilha remexida ocasionalmente e a humidade controlada, o composto estará pronto ao fim de 3 a 6 meses. 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F72B6973-9A61-4D6F-ACF4-30D079C4D1C8}"/>
              </a:ext>
            </a:extLst>
          </p:cNvPr>
          <p:cNvSpPr txBox="1"/>
          <p:nvPr/>
        </p:nvSpPr>
        <p:spPr>
          <a:xfrm>
            <a:off x="683568" y="260648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400" b="1" dirty="0">
                <a:solidFill>
                  <a:srgbClr val="00B050"/>
                </a:solidFill>
                <a:latin typeface="Book Antiqua" pitchFamily="18" charset="0"/>
              </a:rPr>
              <a:t>Tempo de compostagem 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1A235616-5719-4910-85DA-6CDE3C463B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124"/>
          <a:stretch/>
        </p:blipFill>
        <p:spPr>
          <a:xfrm>
            <a:off x="2424348" y="3954752"/>
            <a:ext cx="4295303" cy="290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4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466532" y="1412776"/>
            <a:ext cx="82109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/>
              <a:t>O composto maturado pode ser utilizado para vários fins, destacando-se:</a:t>
            </a:r>
          </a:p>
          <a:p>
            <a:pPr algn="just"/>
            <a:endParaRPr lang="pt-PT" dirty="0"/>
          </a:p>
          <a:p>
            <a:pPr marL="285750" indent="-285750" algn="just">
              <a:buFont typeface="Arial" pitchFamily="34" charset="0"/>
              <a:buChar char="•"/>
            </a:pPr>
            <a:r>
              <a:rPr lang="pt-PT" dirty="0"/>
              <a:t>Preparação de solo (adubação de fundo);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pt-PT" dirty="0"/>
              <a:t>Adubação de manutenção (adubação de cobertura);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195736" y="260648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400" b="1" dirty="0">
                <a:solidFill>
                  <a:srgbClr val="00B050"/>
                </a:solidFill>
                <a:latin typeface="Book Antiqua" pitchFamily="18" charset="0"/>
              </a:rPr>
              <a:t>Utilização do composto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79" y="4399556"/>
            <a:ext cx="3310415" cy="2304488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3466787"/>
            <a:ext cx="4767485" cy="3237257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EDF44B64-6CE2-4E29-B527-D88FE18DA76D}"/>
              </a:ext>
            </a:extLst>
          </p:cNvPr>
          <p:cNvSpPr/>
          <p:nvPr/>
        </p:nvSpPr>
        <p:spPr>
          <a:xfrm>
            <a:off x="380579" y="2859999"/>
            <a:ext cx="81369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/>
              <a:t>Ao adicionar composto uma vez ou duas vezes por ano ajuda a construir para um solo saudável e produtivo.</a:t>
            </a:r>
          </a:p>
        </p:txBody>
      </p:sp>
    </p:spTree>
    <p:extLst>
      <p:ext uri="{BB962C8B-B14F-4D97-AF65-F5344CB8AC3E}">
        <p14:creationId xmlns:p14="http://schemas.microsoft.com/office/powerpoint/2010/main" val="176941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52265B18-DCED-48A8-9FF9-5B2F26A94BFE}"/>
              </a:ext>
            </a:extLst>
          </p:cNvPr>
          <p:cNvSpPr/>
          <p:nvPr/>
        </p:nvSpPr>
        <p:spPr>
          <a:xfrm>
            <a:off x="107504" y="1052736"/>
            <a:ext cx="8892480" cy="3367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dirty="0"/>
              <a:t>Usar uma </a:t>
            </a:r>
            <a:r>
              <a:rPr lang="pt-PT" b="1" dirty="0"/>
              <a:t>variedade de fontes de nutrientes</a:t>
            </a:r>
            <a:r>
              <a:rPr lang="pt-PT" dirty="0"/>
              <a:t>, para evitar que excedam as necessidades das culturas;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dirty="0"/>
              <a:t>Realizar </a:t>
            </a:r>
            <a:r>
              <a:rPr lang="pt-PT" b="1" dirty="0"/>
              <a:t>análise de solo </a:t>
            </a:r>
            <a:r>
              <a:rPr lang="pt-PT" dirty="0"/>
              <a:t>para controlar os níveis de nutrientes do mesmo;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dirty="0"/>
              <a:t>Se possível </a:t>
            </a:r>
            <a:r>
              <a:rPr lang="pt-PT" b="1" dirty="0"/>
              <a:t>analisar o composto </a:t>
            </a:r>
            <a:r>
              <a:rPr lang="pt-PT" dirty="0"/>
              <a:t>para garantir mais precisão nas aplicações;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b="1" dirty="0"/>
              <a:t>Calcular a quantidade de composto a aplicar</a:t>
            </a:r>
            <a:r>
              <a:rPr lang="pt-PT" dirty="0"/>
              <a:t>, com base nas necessidades de azoto e fósforo;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b="1" dirty="0"/>
              <a:t>Incorporar</a:t>
            </a:r>
            <a:r>
              <a:rPr lang="pt-PT" dirty="0"/>
              <a:t> o composto no solo, para promover o processo de mineralização e minimizar perdas de escoamento e erosão.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03A2CA0-E7E8-4FFF-A0E1-B717C0EC7D1A}"/>
              </a:ext>
            </a:extLst>
          </p:cNvPr>
          <p:cNvSpPr txBox="1"/>
          <p:nvPr/>
        </p:nvSpPr>
        <p:spPr>
          <a:xfrm>
            <a:off x="683568" y="404664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400" b="1" dirty="0">
                <a:solidFill>
                  <a:srgbClr val="00B050"/>
                </a:solidFill>
                <a:latin typeface="Book Antiqua" pitchFamily="18" charset="0"/>
              </a:rPr>
              <a:t>O que fazer antes da sua utilização 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54829B77-DDEE-472E-8B41-45451006F1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4175462"/>
            <a:ext cx="3888432" cy="2594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0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880561"/>
              </p:ext>
            </p:extLst>
          </p:nvPr>
        </p:nvGraphicFramePr>
        <p:xfrm>
          <a:off x="35496" y="1124744"/>
          <a:ext cx="9001000" cy="525658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25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10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44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4528">
                <a:tc>
                  <a:txBody>
                    <a:bodyPr/>
                    <a:lstStyle/>
                    <a:p>
                      <a:r>
                        <a:rPr lang="pt-PT" sz="1400" dirty="0"/>
                        <a:t>Problemas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Causas prováveis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Soluções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7239">
                <a:tc>
                  <a:txBody>
                    <a:bodyPr/>
                    <a:lstStyle/>
                    <a:p>
                      <a:r>
                        <a:rPr lang="pt-PT" sz="1400" dirty="0"/>
                        <a:t>Processo lento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Demasiados castanhos ou materiais muitos grandes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Adicionar verdes,</a:t>
                      </a:r>
                      <a:r>
                        <a:rPr lang="pt-PT" sz="1400" baseline="0" dirty="0"/>
                        <a:t> adicionar água e revirar a pilha de compostagem. Cortar os materiais em tamanhos mais pequenos e revolver o composto</a:t>
                      </a:r>
                      <a:endParaRPr lang="pt-PT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6148">
                <a:tc>
                  <a:txBody>
                    <a:bodyPr/>
                    <a:lstStyle/>
                    <a:p>
                      <a:r>
                        <a:rPr lang="pt-PT" sz="1400" dirty="0"/>
                        <a:t>Cheiro a podre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Humidade excessiva e/ou</a:t>
                      </a:r>
                      <a:r>
                        <a:rPr lang="pt-PT" sz="1400" baseline="0" dirty="0"/>
                        <a:t> compactação</a:t>
                      </a: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baseline="0" dirty="0"/>
                        <a:t>Adicionar castanhos que aumentam a porosidade do composto, como pequenos ramos e revolver o composto.</a:t>
                      </a:r>
                      <a:endParaRPr lang="pt-PT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38829">
                <a:tc>
                  <a:txBody>
                    <a:bodyPr/>
                    <a:lstStyle/>
                    <a:p>
                      <a:r>
                        <a:rPr lang="pt-PT" sz="1400" dirty="0"/>
                        <a:t>Temperatura</a:t>
                      </a:r>
                      <a:r>
                        <a:rPr lang="pt-PT" sz="1400" baseline="0" dirty="0"/>
                        <a:t> baixa</a:t>
                      </a: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Composto</a:t>
                      </a:r>
                      <a:r>
                        <a:rPr lang="pt-PT" sz="1400" baseline="0" dirty="0"/>
                        <a:t> </a:t>
                      </a:r>
                      <a:r>
                        <a:rPr lang="pt-PT" sz="1400" dirty="0"/>
                        <a:t>muito pequeno</a:t>
                      </a:r>
                      <a:r>
                        <a:rPr lang="pt-PT" sz="1400" baseline="0" dirty="0"/>
                        <a:t>, humidade insuficiente, falta de verdes ou falta de arejamento</a:t>
                      </a:r>
                      <a:endParaRPr lang="pt-P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Aumentar o  volume do composto;</a:t>
                      </a:r>
                    </a:p>
                    <a:p>
                      <a:r>
                        <a:rPr lang="pt-PT" sz="1400" dirty="0"/>
                        <a:t>Adicionar água;</a:t>
                      </a:r>
                    </a:p>
                    <a:p>
                      <a:r>
                        <a:rPr lang="pt-PT" sz="1400" dirty="0"/>
                        <a:t>Revolver</a:t>
                      </a:r>
                      <a:r>
                        <a:rPr lang="pt-PT" sz="1400" baseline="0" dirty="0"/>
                        <a:t> o composto;</a:t>
                      </a:r>
                    </a:p>
                    <a:p>
                      <a:r>
                        <a:rPr lang="pt-PT" sz="1400" baseline="0" dirty="0"/>
                        <a:t>Adicionar verdes.</a:t>
                      </a:r>
                      <a:endParaRPr lang="pt-PT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8733">
                <a:tc>
                  <a:txBody>
                    <a:bodyPr/>
                    <a:lstStyle/>
                    <a:p>
                      <a:r>
                        <a:rPr lang="pt-PT" sz="1400" dirty="0"/>
                        <a:t>Temperatura demasiado elevada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Composto muito grande ou arejamento insuficiente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Diminuir o tamanho</a:t>
                      </a:r>
                      <a:r>
                        <a:rPr lang="pt-PT" sz="1400" baseline="0" dirty="0"/>
                        <a:t> do composto;</a:t>
                      </a:r>
                    </a:p>
                    <a:p>
                      <a:r>
                        <a:rPr lang="pt-PT" sz="1400" baseline="0" dirty="0"/>
                        <a:t>Revirar a pilha.</a:t>
                      </a:r>
                      <a:endParaRPr lang="pt-PT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1107">
                <a:tc>
                  <a:txBody>
                    <a:bodyPr/>
                    <a:lstStyle/>
                    <a:p>
                      <a:r>
                        <a:rPr lang="pt-PT" sz="1400" dirty="0"/>
                        <a:t>Pragas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Restos de carne, peixe</a:t>
                      </a:r>
                      <a:r>
                        <a:rPr lang="pt-PT" sz="1400" baseline="0" dirty="0"/>
                        <a:t> e</a:t>
                      </a:r>
                      <a:r>
                        <a:rPr lang="pt-PT" sz="1400" dirty="0"/>
                        <a:t> gorduras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PT" sz="1400" dirty="0"/>
                        <a:t>Retirar estes restos e cobrir</a:t>
                      </a:r>
                      <a:r>
                        <a:rPr lang="pt-PT" sz="1400" baseline="0" dirty="0"/>
                        <a:t> com terra, folhas ou serradura.</a:t>
                      </a:r>
                      <a:endParaRPr lang="pt-PT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CaixaDeTexto 3">
            <a:extLst>
              <a:ext uri="{FF2B5EF4-FFF2-40B4-BE49-F238E27FC236}">
                <a16:creationId xmlns:a16="http://schemas.microsoft.com/office/drawing/2014/main" id="{B03908C4-6D14-45EF-9F15-90B1A0A95A11}"/>
              </a:ext>
            </a:extLst>
          </p:cNvPr>
          <p:cNvSpPr txBox="1"/>
          <p:nvPr/>
        </p:nvSpPr>
        <p:spPr>
          <a:xfrm>
            <a:off x="323528" y="260648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>
                <a:solidFill>
                  <a:srgbClr val="00B050"/>
                </a:solidFill>
                <a:latin typeface="Book Antiqua" pitchFamily="18" charset="0"/>
              </a:rPr>
              <a:t>Eventuais problemas </a:t>
            </a:r>
          </a:p>
        </p:txBody>
      </p:sp>
    </p:spTree>
    <p:extLst>
      <p:ext uri="{BB962C8B-B14F-4D97-AF65-F5344CB8AC3E}">
        <p14:creationId xmlns:p14="http://schemas.microsoft.com/office/powerpoint/2010/main" val="854583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563888" y="260647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400" b="1" dirty="0">
                <a:solidFill>
                  <a:srgbClr val="00B050"/>
                </a:solidFill>
                <a:latin typeface="Book Antiqua" pitchFamily="18" charset="0"/>
              </a:rPr>
              <a:t>Conclusão</a:t>
            </a:r>
          </a:p>
        </p:txBody>
      </p:sp>
      <p:sp>
        <p:nvSpPr>
          <p:cNvPr id="3" name="Rectângulo 2"/>
          <p:cNvSpPr/>
          <p:nvPr/>
        </p:nvSpPr>
        <p:spPr>
          <a:xfrm>
            <a:off x="323528" y="1443841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endParaRPr lang="pt-PT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3D196C01-1B81-4AAA-A637-74A77174EF71}"/>
              </a:ext>
            </a:extLst>
          </p:cNvPr>
          <p:cNvSpPr/>
          <p:nvPr/>
        </p:nvSpPr>
        <p:spPr>
          <a:xfrm>
            <a:off x="179512" y="936138"/>
            <a:ext cx="8712968" cy="2952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dirty="0"/>
              <a:t>Por fim podemos afirmar que compostagem, aumenta o teor de matéria orgânica do solo que é muito importante para melhorar a sua fertilidade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dirty="0"/>
              <a:t>A aplicação de composto afeta as características químicas e microbiológicas do solo e melhora a atividade vegetativa e produtiva das suas culturas. A manutenção da fertilidade do solo é a verdadeira base da saúde das plantas e da resistência a doenças.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dirty="0"/>
              <a:t>A compostagem permite, ainda, reciclar resíduos orgânicos que poderiam representar problemas ambientais.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785D4136-1278-4994-85FC-AEEC1C8A10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3686768"/>
            <a:ext cx="6120680" cy="3081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66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C8E95148-E6FC-449F-8F66-870225870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644" y="260648"/>
            <a:ext cx="6408712" cy="5719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94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851920" y="256981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400" b="1" dirty="0">
                <a:solidFill>
                  <a:srgbClr val="00B050"/>
                </a:solidFill>
                <a:latin typeface="Book Antiqua" pitchFamily="18" charset="0"/>
              </a:rPr>
              <a:t>Webgrafia</a:t>
            </a:r>
          </a:p>
        </p:txBody>
      </p:sp>
      <p:sp>
        <p:nvSpPr>
          <p:cNvPr id="3" name="Rectângulo 2"/>
          <p:cNvSpPr/>
          <p:nvPr/>
        </p:nvSpPr>
        <p:spPr>
          <a:xfrm>
            <a:off x="197768" y="1484784"/>
            <a:ext cx="8748464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>
                <a:solidFill>
                  <a:srgbClr val="0070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http://www.geota.pt/xFiles/scContentDeployer_pt/docs/articleFile140.pdf</a:t>
            </a:r>
            <a:r>
              <a:rPr lang="en-US" dirty="0">
                <a:solidFill>
                  <a:srgbClr val="0070C0"/>
                </a:solidFill>
              </a:rPr>
              <a:t>  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http://www.lipor.pt/pt/educacao-ambiental/horta-da-formiga/compostagem-caseira/</a:t>
            </a:r>
            <a:r>
              <a:rPr lang="en-US" dirty="0">
                <a:solidFill>
                  <a:srgbClr val="0070C0"/>
                </a:solidFill>
              </a:rPr>
              <a:t>  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>
                <a:solidFill>
                  <a:srgbClr val="0070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http://www.lipor.pt/fotos/bibliotecas/folheto_compostagem_2016_v2_240657757456be754593.pdf</a:t>
            </a:r>
            <a:r>
              <a:rPr lang="en-US" dirty="0">
                <a:solidFill>
                  <a:srgbClr val="0070C0"/>
                </a:solidFill>
              </a:rPr>
              <a:t>  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http://www.lipor.pt/pt/educacao-ambiental/horta-da-formiga/compostagem-caseira/como-fazer-compostagem-caseira/</a:t>
            </a:r>
            <a:r>
              <a:rPr lang="en-US" dirty="0">
                <a:solidFill>
                  <a:srgbClr val="0070C0"/>
                </a:solidFill>
              </a:rPr>
              <a:t>  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>
                <a:solidFill>
                  <a:srgbClr val="0070C0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http://www.econewfarmers.eu/wp-content/uploads/DOCUMENTOS/m2s5-pt.pdf</a:t>
            </a:r>
            <a:r>
              <a:rPr lang="en-US" dirty="0">
                <a:solidFill>
                  <a:srgbClr val="0070C0"/>
                </a:solidFill>
              </a:rPr>
              <a:t> 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>
                <a:solidFill>
                  <a:srgbClr val="0070C0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http://www.iniav.pt/fotos/editor2/compostagem.pdf</a:t>
            </a:r>
            <a:r>
              <a:rPr lang="en-US" dirty="0">
                <a:solidFill>
                  <a:srgbClr val="0070C0"/>
                </a:solidFill>
              </a:rPr>
              <a:t> 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>
                <a:solidFill>
                  <a:srgbClr val="0070C0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https://www.hortasbiologicas.pt/compostagem.html</a:t>
            </a:r>
            <a:r>
              <a:rPr lang="en-US" dirty="0">
                <a:solidFill>
                  <a:srgbClr val="0070C0"/>
                </a:solidFill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41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563888" y="305067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rgbClr val="00B050"/>
                </a:solidFill>
                <a:latin typeface="Book Antiqua" pitchFamily="18" charset="0"/>
              </a:rPr>
              <a:t>Sumário: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39552" y="766732"/>
            <a:ext cx="734481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pt-PT" dirty="0"/>
              <a:t>Introdução;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pt-PT" dirty="0"/>
              <a:t>O que é um composto;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pt-PT" dirty="0"/>
              <a:t>Vantagens da compostagem;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pt-PT" dirty="0"/>
              <a:t>O compostor;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pt-PT" dirty="0"/>
              <a:t>Local do compostor;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pt-PT" dirty="0"/>
              <a:t>Preparação do composto- Etapas;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pt-PT" dirty="0"/>
              <a:t>O que se pode compostar;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pt-PT" dirty="0"/>
              <a:t>O que se deve por no composto em pouca quantidade;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pt-PT" dirty="0"/>
              <a:t>O que se deve evitar por no composto;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pt-PT" dirty="0"/>
              <a:t>Tempo de compostagem;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pt-PT" dirty="0"/>
              <a:t>Utilização do composto;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pt-PT" dirty="0"/>
              <a:t>O que fazer antes da sua utilização;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pt-PT" dirty="0"/>
              <a:t>Eventuais problemas;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pt-PT" dirty="0"/>
              <a:t>Conclusão;</a:t>
            </a:r>
          </a:p>
          <a:p>
            <a:pPr marL="285750" indent="-285750" algn="just">
              <a:spcBef>
                <a:spcPts val="600"/>
              </a:spcBef>
              <a:buFont typeface="Wingdings" pitchFamily="2" charset="2"/>
              <a:buChar char="v"/>
            </a:pPr>
            <a:r>
              <a:rPr lang="pt-PT" dirty="0" err="1"/>
              <a:t>Webgrafia</a:t>
            </a:r>
            <a:r>
              <a:rPr lang="pt-P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7730479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23528" y="18864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rgbClr val="00B050"/>
                </a:solidFill>
                <a:latin typeface="Book Antiqua" pitchFamily="18" charset="0"/>
              </a:rPr>
              <a:t>Introdução</a:t>
            </a:r>
          </a:p>
        </p:txBody>
      </p:sp>
      <p:sp>
        <p:nvSpPr>
          <p:cNvPr id="4" name="Rectângulo 3"/>
          <p:cNvSpPr/>
          <p:nvPr/>
        </p:nvSpPr>
        <p:spPr>
          <a:xfrm>
            <a:off x="251520" y="1152872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q"/>
            </a:pPr>
            <a:r>
              <a:rPr lang="pt-PT" dirty="0"/>
              <a:t>A utilização de composto orgânico na actividade agrícola é uma prática antiga, em que os agricultores convertiam e valorizavam os resíduos agrícolas em correctivos orgânicos que providenciavam nutrientes para as culturas e acrescentavam benefícios ao solo, aumentando a sua fertilidade, produtividade e biodiversidade.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pt-PT" dirty="0"/>
          </a:p>
          <a:p>
            <a:pPr marL="285750" indent="-285750" algn="just">
              <a:buFont typeface="Wingdings" pitchFamily="2" charset="2"/>
              <a:buChar char="q"/>
            </a:pPr>
            <a:r>
              <a:rPr lang="pt-PT" dirty="0"/>
              <a:t>O composto, como factor de produção agrícola é um correctivo orgânico, ou seja, um material que, pela sua riqueza em matéria orgânica, pode ser aplicado ao solo para melhorar ou conservar as suas características físicas, químicas e biológicas, potenciando as suas características de substrato para a melhoria da produção das culturas agrícolas.</a:t>
            </a:r>
          </a:p>
          <a:p>
            <a:pPr marL="285750" indent="-285750" algn="just">
              <a:buFont typeface="Wingdings" pitchFamily="2" charset="2"/>
              <a:buChar char="q"/>
            </a:pPr>
            <a:endParaRPr lang="pt-PT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56E308D2-9B54-4B93-9110-8ED0C7906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3887504"/>
            <a:ext cx="5304457" cy="297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53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143508" y="1045496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§"/>
            </a:pPr>
            <a:r>
              <a:rPr lang="pt-PT" dirty="0"/>
              <a:t>É um processo de reciclagem de matéria orgânica seja ela de origem urbana, doméstica, agrícola ou florestal, realizado através de microorganismos que transformam os resíduos biodegradáveis num fertilizante rico em nutrientes, a que se chama composto.</a:t>
            </a:r>
          </a:p>
          <a:p>
            <a:pPr marL="285750" indent="-285750" algn="just">
              <a:buFont typeface="Wingdings" pitchFamily="2" charset="2"/>
              <a:buChar char="§"/>
            </a:pPr>
            <a:r>
              <a:rPr lang="pt-PT" dirty="0"/>
              <a:t>Invertebrados (insetos e minhocas) e microrganismos (bactérias e fungos) intervêm nesta transformação.</a:t>
            </a:r>
          </a:p>
          <a:p>
            <a:pPr marL="285750" indent="-285750" algn="just">
              <a:buFont typeface="Wingdings" pitchFamily="2" charset="2"/>
              <a:buChar char="§"/>
            </a:pPr>
            <a:r>
              <a:rPr lang="pt-PT" dirty="0"/>
              <a:t>O composto decompõe-se lentamente comportando-se como uma fonte de libertação lenta de azoto ao longo de muitos meses ou anos.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pt-PT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4363"/>
            <a:ext cx="5257401" cy="3059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12405"/>
            <a:ext cx="4492050" cy="2983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323528" y="188640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rgbClr val="00B050"/>
                </a:solidFill>
                <a:latin typeface="Book Antiqua" pitchFamily="18" charset="0"/>
              </a:rPr>
              <a:t>O que é um composto?</a:t>
            </a:r>
          </a:p>
        </p:txBody>
      </p:sp>
    </p:spTree>
    <p:extLst>
      <p:ext uri="{BB962C8B-B14F-4D97-AF65-F5344CB8AC3E}">
        <p14:creationId xmlns:p14="http://schemas.microsoft.com/office/powerpoint/2010/main" val="658578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23528" y="188640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rgbClr val="00B050"/>
                </a:solidFill>
                <a:latin typeface="Book Antiqua" pitchFamily="18" charset="0"/>
              </a:rPr>
              <a:t>Vantagens da compostagem</a:t>
            </a:r>
          </a:p>
        </p:txBody>
      </p:sp>
      <p:sp>
        <p:nvSpPr>
          <p:cNvPr id="3" name="Rectângulo 2"/>
          <p:cNvSpPr/>
          <p:nvPr/>
        </p:nvSpPr>
        <p:spPr>
          <a:xfrm>
            <a:off x="332110" y="991027"/>
            <a:ext cx="8424936" cy="2952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dirty="0"/>
              <a:t>Melhora a estrutura do solo e atua como adubo natural;</a:t>
            </a:r>
          </a:p>
          <a:p>
            <a:pPr marL="285750" lvl="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dirty="0"/>
              <a:t>Introduz no solo organismos benéficos, como bactérias e fungos, que têm a capacidade de passar os nutrientes da parte mineral do solo para as plantas; </a:t>
            </a:r>
          </a:p>
          <a:p>
            <a:pPr marL="285750" lvl="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dirty="0"/>
              <a:t>Melhora a resistência das plantas;</a:t>
            </a:r>
          </a:p>
          <a:p>
            <a:pPr marL="285750" lvl="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dirty="0"/>
              <a:t>Reduz o aparecimento de pragas e doenças;</a:t>
            </a:r>
          </a:p>
          <a:p>
            <a:pPr marL="285750" lvl="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dirty="0"/>
              <a:t>Aumenta a fertilidade e a vida no solo;</a:t>
            </a:r>
          </a:p>
          <a:p>
            <a:pPr lvl="0" algn="just">
              <a:lnSpc>
                <a:spcPct val="150000"/>
              </a:lnSpc>
            </a:pPr>
            <a:endParaRPr lang="pt-PT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CE57934-98B0-4917-A5A6-8B187C8126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872" y="3761462"/>
            <a:ext cx="5154910" cy="290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40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323528" y="836712"/>
            <a:ext cx="8496944" cy="2952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dirty="0"/>
              <a:t>Tem uma ação positiva na qualidade dos vegetais (alimentar, ambiental e saúde).</a:t>
            </a:r>
          </a:p>
          <a:p>
            <a:pPr marL="285750" lvl="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dirty="0"/>
              <a:t>A compostagem fornece um material rico em nutrientes que melhora o desenvolvimento de plantas;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dirty="0"/>
              <a:t>O composto atua no solo como uma esponja, ajudando o solo a reter a humidade e os nutrientes;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dirty="0"/>
              <a:t>Melhora as características de solos, quer sejam solos argilosos ou arenosos;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pt-PT" dirty="0"/>
              <a:t>Os solos ricos em composto são menos afetados pela erosão;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437112"/>
            <a:ext cx="52959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76883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332656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rgbClr val="00B050"/>
                </a:solidFill>
                <a:latin typeface="Book Antiqua" pitchFamily="18" charset="0"/>
              </a:rPr>
              <a:t>O compostor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67544" y="1196752"/>
            <a:ext cx="8208912" cy="87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pt-PT" dirty="0"/>
              <a:t>O compostor é um recipiente onde é “armazenada” toda a matéria orgânica e é dentro dele que todo o processo de compostagem se vai desenvolver.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642" y="2708920"/>
            <a:ext cx="3569802" cy="3569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14BD8B1B-7CDA-4561-9908-D5545A027D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81" t="19761" r="5900" b="15981"/>
          <a:stretch/>
        </p:blipFill>
        <p:spPr>
          <a:xfrm>
            <a:off x="179512" y="3429000"/>
            <a:ext cx="4824536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40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980728"/>
            <a:ext cx="8712968" cy="129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pt-PT" dirty="0"/>
              <a:t>O local do composto deve ser de  fácil acesso, ter acesso a água próximo, ser protegido do vento, ter uma árvore por perto de modo a evitar temperaturas elevadas no verão e baixas no inverno (boa mistura de sombra e sol).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51520" y="260648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>
                <a:solidFill>
                  <a:srgbClr val="00B050"/>
                </a:solidFill>
                <a:latin typeface="Book Antiqua" pitchFamily="18" charset="0"/>
              </a:rPr>
              <a:t>O local do Compostor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F3BC3B3-15D9-4871-83E6-EF3947A06C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99" r="16099"/>
          <a:stretch/>
        </p:blipFill>
        <p:spPr>
          <a:xfrm>
            <a:off x="395536" y="3068960"/>
            <a:ext cx="4372986" cy="3096344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D9B657A5-B54C-437D-A78C-1243EEE84C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801" r="23481"/>
          <a:stretch/>
        </p:blipFill>
        <p:spPr>
          <a:xfrm>
            <a:off x="5508104" y="2712132"/>
            <a:ext cx="2955646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1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701C5C2D-1F55-46E7-9D71-427384F9E8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883740"/>
            <a:ext cx="4949975" cy="5953126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3023A3BE-0A76-4874-8385-B523BCDBE6F8}"/>
              </a:ext>
            </a:extLst>
          </p:cNvPr>
          <p:cNvSpPr txBox="1"/>
          <p:nvPr/>
        </p:nvSpPr>
        <p:spPr>
          <a:xfrm>
            <a:off x="251520" y="260648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400" b="1" dirty="0">
                <a:solidFill>
                  <a:srgbClr val="00B050"/>
                </a:solidFill>
                <a:latin typeface="Book Antiqua" pitchFamily="18" charset="0"/>
              </a:rPr>
              <a:t>Preparação do composto- Etapas</a:t>
            </a:r>
          </a:p>
        </p:txBody>
      </p:sp>
    </p:spTree>
    <p:extLst>
      <p:ext uri="{BB962C8B-B14F-4D97-AF65-F5344CB8AC3E}">
        <p14:creationId xmlns:p14="http://schemas.microsoft.com/office/powerpoint/2010/main" val="1702616815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Galeria">
  <a:themeElements>
    <a:clrScheme name="Galeria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eria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eria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1460</TotalTime>
  <Words>1247</Words>
  <Application>Microsoft Office PowerPoint</Application>
  <PresentationFormat>Apresentação no Ecrã (4:3)</PresentationFormat>
  <Paragraphs>122</Paragraphs>
  <Slides>18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18</vt:i4>
      </vt:variant>
    </vt:vector>
  </HeadingPairs>
  <TitlesOfParts>
    <vt:vector size="23" baseType="lpstr">
      <vt:lpstr>Arial</vt:lpstr>
      <vt:lpstr>Book Antiqua</vt:lpstr>
      <vt:lpstr>Gill Sans MT</vt:lpstr>
      <vt:lpstr>Wingdings</vt:lpstr>
      <vt:lpstr>Galeria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Filipa Cardoso</dc:creator>
  <cp:lastModifiedBy>Ana luisa cardoso</cp:lastModifiedBy>
  <cp:revision>33</cp:revision>
  <dcterms:created xsi:type="dcterms:W3CDTF">2016-11-03T13:33:11Z</dcterms:created>
  <dcterms:modified xsi:type="dcterms:W3CDTF">2019-03-21T13:40:19Z</dcterms:modified>
</cp:coreProperties>
</file>