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6" r:id="rId8"/>
    <p:sldId id="267" r:id="rId9"/>
    <p:sldId id="272" r:id="rId10"/>
    <p:sldId id="263" r:id="rId11"/>
    <p:sldId id="264" r:id="rId12"/>
    <p:sldId id="265" r:id="rId13"/>
    <p:sldId id="274" r:id="rId14"/>
    <p:sldId id="273" r:id="rId15"/>
    <p:sldId id="270" r:id="rId16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D5D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DD113F-8116-4011-9269-41C78F3DA756}" v="189" dt="2019-03-25T16:10:42.6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86" autoAdjust="0"/>
    <p:restoredTop sz="94660"/>
  </p:normalViewPr>
  <p:slideViewPr>
    <p:cSldViewPr snapToGrid="0">
      <p:cViewPr varScale="1">
        <p:scale>
          <a:sx n="77" d="100"/>
          <a:sy n="77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588BDB-454F-4C48-BC3F-C193FF660C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12A411-67D9-42D2-B9C5-1C554D566F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EC12E28-DDD9-4263-82D8-44F886F0E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BB45BEA-DAE9-4464-B8C1-782157D84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BD1F6831-1AAD-4E9F-83AE-8B5D025AA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7511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052CFE-6DCC-43A0-A834-AC8B8E3CF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66ABF69-0130-4B94-B24C-F6DA225CF6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8CC8936-8EB4-4F78-B50C-D862A6709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36A803D-C784-459F-9314-9C0AE67F1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3CFC216D-112F-44BB-A8F5-EEF88F218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9919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642F7EF-76D6-41B3-9606-6C2638BBE7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4BE9337A-E0F8-443F-BEB0-CFC0A444AD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AC0D5E9-778A-476D-939F-A9F9F727E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00DD592B-B077-4790-A129-3A3FAB603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402F38B-9670-4355-A9F5-9C85C1711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48400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744136-AD18-40F0-8A9B-BDBB19D6A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850A19-7228-4B91-AD4C-D548549F33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88B514A-2FF9-4640-BAE2-839C56D69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09481BB-3D69-4B5B-82A0-34BDED580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BB2FAFEA-2B11-4E48-8829-0B2547220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03261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5D1BF8-6298-4B86-9DFD-A53CF9FD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44792755-9C3E-42D0-8440-0258554DE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8D8AAEE-2E8D-454E-B40F-4D3EFBB5E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3EBCFE3E-3650-4CBB-BEB1-24C1A8430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72B4795-52C3-43ED-BF7E-9AD41F2E0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686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17F6BC-B648-4C36-9261-CDA8A1DFE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3386153-F0DD-4DC2-BCBB-79DE6B2207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56D08216-E19D-404C-BAD6-4217FC7FEB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52C72D40-07F7-4099-A05F-44A02C347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8FB0D203-E988-4032-BF24-6D1F50747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9A337D43-FC97-45ED-9FF5-50B59917F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14992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E67E93-4F9F-486F-9A3D-65500E757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A0FEC5B8-20E6-4C82-9613-11F9161A8B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A8DAEA42-158B-4F1E-97A4-6D34180E53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A0F8F6A3-E071-4AE5-90F8-5B223CF151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A1E5B482-D644-4157-8179-64D1272FCC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EA64A5B3-7BDC-49C0-9949-982907247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FD743055-0DD2-4687-81C8-B0CD0935C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4880AEE1-34E5-4590-9F10-3C0B90871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49106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959AF0-0DFD-4AEF-A80F-480B0F95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42E0385C-42F8-40C6-8732-012ED15A0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341C776D-4349-4E88-A621-84517F12D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E199EA33-BCED-4BF8-A10C-48AD0D291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89059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75535154-F855-4EBD-A2E1-4D4DC0C2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876F8EBB-0CF6-4B80-9923-509597F92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1D1A0385-3020-45DF-A5B5-4652033DB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74704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661320-1463-42C7-B4B3-14AE0179E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5C0C03F4-11F4-4A04-A991-198AB0AE6E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9DF67BFD-803F-4CD1-A1A7-8C8775CCC5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0D20546C-76A6-461C-BCBC-89D2C00C7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1EA0E6EB-07F5-450A-A29E-EA8331D003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C50B85DD-4D1B-4A74-A6F3-474CA9664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152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D60E99-9446-41FF-8D5C-3C067FD5F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9392EAD4-8F28-4878-A759-FDB6FA7434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78669B7D-C467-4056-BF7B-EA3240265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3DDB5301-8F1F-4B02-8749-1027EE3BF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BA868FEA-4C81-4877-8D4E-CCB589867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C18D02B7-2FE3-46F7-9BFC-5A031BBFC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0811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A0B75C24-6D06-4578-872D-187665044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C8A14313-194A-4E8A-ADFE-987BE845A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1AEBC88-8EB1-4046-9622-9BB03D44B4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12280-5B5F-4913-A293-513BF5FAE832}" type="datetimeFigureOut">
              <a:rPr lang="pt-PT" smtClean="0"/>
              <a:t>09/04/2019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9AE6386-4657-4549-BA59-0121F66ED7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3C67E51A-2B1C-4507-AC84-71154F0DD1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D941A-0303-4C6E-A8F2-B67578CE79A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8873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onewfarmers.eu/wp-content/uploads/DOCUMENTOS/m2s1-pt.pdf" TargetMode="External"/><Relationship Id="rId2" Type="http://schemas.openxmlformats.org/officeDocument/2006/relationships/hyperlink" Target="http://www.agrosustentavel.com/wp-content/uploads/2014/10/Trabalho-CobertoVegetalSemeado.pdf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fertiprado.pt/produtos/revestimentos/revoliv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78C8CCD-26E0-4502-A2A5-DEF348E997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680" t="14721" r="24401" b="14720"/>
          <a:stretch/>
        </p:blipFill>
        <p:spPr>
          <a:xfrm>
            <a:off x="96253" y="84221"/>
            <a:ext cx="998621" cy="998621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46426BE2-7C6F-408B-A190-D47135235F06}"/>
              </a:ext>
            </a:extLst>
          </p:cNvPr>
          <p:cNvSpPr txBox="1"/>
          <p:nvPr/>
        </p:nvSpPr>
        <p:spPr>
          <a:xfrm>
            <a:off x="3305839" y="583531"/>
            <a:ext cx="5580322" cy="861774"/>
          </a:xfrm>
          <a:prstGeom prst="rect">
            <a:avLst/>
          </a:prstGeom>
          <a:solidFill>
            <a:srgbClr val="FFC000">
              <a:alpha val="6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5000" dirty="0">
                <a:latin typeface="Algerian" panose="04020705040A02060702" pitchFamily="82" charset="0"/>
              </a:rPr>
              <a:t>Enrelvamento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9CE6F23-ED36-41B3-8A2B-5BFC79670E1F}"/>
              </a:ext>
            </a:extLst>
          </p:cNvPr>
          <p:cNvSpPr txBox="1"/>
          <p:nvPr/>
        </p:nvSpPr>
        <p:spPr>
          <a:xfrm>
            <a:off x="96253" y="6404447"/>
            <a:ext cx="11526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      </a:t>
            </a:r>
            <a:r>
              <a:rPr lang="pt-PT" sz="1600" b="1" dirty="0"/>
              <a:t>   Aluno: Celeste Amaral 3558                              Disciplina: Nutrição Vegetal                              </a:t>
            </a:r>
            <a:r>
              <a:rPr lang="pt-PT" sz="1600" b="1" dirty="0" err="1"/>
              <a:t>CTeSP</a:t>
            </a:r>
            <a:r>
              <a:rPr lang="pt-PT" sz="1600" b="1" dirty="0"/>
              <a:t>: Agricultura Biológica </a:t>
            </a:r>
          </a:p>
        </p:txBody>
      </p:sp>
    </p:spTree>
    <p:extLst>
      <p:ext uri="{BB962C8B-B14F-4D97-AF65-F5344CB8AC3E}">
        <p14:creationId xmlns:p14="http://schemas.microsoft.com/office/powerpoint/2010/main" val="3988150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6B22D895-D17C-43A3-90CA-9D2F1B364CB0}"/>
              </a:ext>
            </a:extLst>
          </p:cNvPr>
          <p:cNvSpPr/>
          <p:nvPr/>
        </p:nvSpPr>
        <p:spPr>
          <a:xfrm>
            <a:off x="500063" y="1071562"/>
            <a:ext cx="11501437" cy="4661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Preparação do terreno 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(efetuado logo após a colheita);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Fertilização e correções do solo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(controlar os níveis de fosforo e potássio, para obter bons níveis de fertilização e correção);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Fazer o revestimento com leguminosas 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(que garantam elevadas taxas de fixação biológica contribuindo para um nível de fertilidade do solo);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Fazer o revestimento com gramíneas 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(caso o solo já revele níveis elevados de fertilidade);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Espalhar a dose de sementes indicada 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(para a área da parcela de forma uniforme pelo terreno manualmente a lanço ou com semeador ou distribuidor);</a:t>
            </a: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Após estas operações, passar um rolo de forma a aconchegar as sementes 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(melhora a circulação futura de máquinas e alfaias de corte).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9A9BBC8-2A27-419D-B858-C7781153C05F}"/>
              </a:ext>
            </a:extLst>
          </p:cNvPr>
          <p:cNvSpPr txBox="1"/>
          <p:nvPr/>
        </p:nvSpPr>
        <p:spPr>
          <a:xfrm>
            <a:off x="2751534" y="303117"/>
            <a:ext cx="6688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dirty="0">
                <a:solidFill>
                  <a:srgbClr val="006600"/>
                </a:solidFill>
              </a:rPr>
              <a:t>Sementeira</a:t>
            </a:r>
          </a:p>
        </p:txBody>
      </p:sp>
    </p:spTree>
    <p:extLst>
      <p:ext uri="{BB962C8B-B14F-4D97-AF65-F5344CB8AC3E}">
        <p14:creationId xmlns:p14="http://schemas.microsoft.com/office/powerpoint/2010/main" val="1934094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21007222-39E8-4222-8438-3979328B18C9}"/>
              </a:ext>
            </a:extLst>
          </p:cNvPr>
          <p:cNvSpPr txBox="1"/>
          <p:nvPr/>
        </p:nvSpPr>
        <p:spPr>
          <a:xfrm>
            <a:off x="2751534" y="265539"/>
            <a:ext cx="6688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>
                <a:solidFill>
                  <a:srgbClr val="006600"/>
                </a:solidFill>
              </a:rPr>
              <a:t>Manutenção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D74C4883-F2B1-4245-BCA3-62D8098384CC}"/>
              </a:ext>
            </a:extLst>
          </p:cNvPr>
          <p:cNvSpPr/>
          <p:nvPr/>
        </p:nvSpPr>
        <p:spPr>
          <a:xfrm>
            <a:off x="323850" y="1227551"/>
            <a:ext cx="11400512" cy="3276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 conveniente que a erva verde produzida desde a germinação até início da floração seja cortada para incorporação da matéria verde.</a:t>
            </a:r>
            <a:endParaRPr lang="pt-PT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revestimento deverá ser deixado em repouso completo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partir do aparecimento das primeiras flores, (formação do banco de semente).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início do Verão, quando as sementes estiverem maduras, deve voltar-se a cortar e destroçar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todo o pasto seco acumulado. Os resíduos de pasto seco protegem o solo da incidência direta do sol, reduzindo a evaporação de água, contribuindo também para a reciclagem dos nutrientes.</a:t>
            </a:r>
          </a:p>
        </p:txBody>
      </p:sp>
    </p:spTree>
    <p:extLst>
      <p:ext uri="{BB962C8B-B14F-4D97-AF65-F5344CB8AC3E}">
        <p14:creationId xmlns:p14="http://schemas.microsoft.com/office/powerpoint/2010/main" val="30022748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5BC66F8A-47D0-4F71-85D4-EDD413FAC25F}"/>
              </a:ext>
            </a:extLst>
          </p:cNvPr>
          <p:cNvSpPr/>
          <p:nvPr/>
        </p:nvSpPr>
        <p:spPr>
          <a:xfrm>
            <a:off x="828675" y="809085"/>
            <a:ext cx="11029950" cy="1429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Nos anos seguintes a sementeira poderá ser facultativa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(pois o banco de sementes formado no 1º ano será suficiente para os 5-6 anos seguintes. Os cortes efetuados durante o ano serão importantes para controlar infestantes indesejadas, não as deixando produzir sementes).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764A82A-70AC-460A-8699-B3D736330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36" y="2698271"/>
            <a:ext cx="4543457" cy="178946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C45E3E92-F261-44CB-838A-5DC6E448B2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759" y="4009410"/>
            <a:ext cx="4217245" cy="235381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67D173C-6D4E-432A-817D-86AB4CCC98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7609" y="2698271"/>
            <a:ext cx="4732997" cy="178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71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0DF3716E-C76A-4CF4-B273-47E67432CCFD}"/>
              </a:ext>
            </a:extLst>
          </p:cNvPr>
          <p:cNvSpPr txBox="1"/>
          <p:nvPr/>
        </p:nvSpPr>
        <p:spPr>
          <a:xfrm>
            <a:off x="450938" y="151179"/>
            <a:ext cx="10772383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>
                <a:solidFill>
                  <a:schemeClr val="accent6">
                    <a:lumMod val="50000"/>
                  </a:schemeClr>
                </a:solidFill>
              </a:rPr>
              <a:t>Testemunho</a:t>
            </a:r>
          </a:p>
          <a:p>
            <a:endParaRPr lang="pt-PT" sz="16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pt-PT" sz="1600" dirty="0"/>
              <a:t>A Quinta da Romaneira tem 86 hectares de vinha e “já temos 40 </a:t>
            </a:r>
            <a:r>
              <a:rPr lang="pt-PT" sz="1600" dirty="0" err="1"/>
              <a:t>ha</a:t>
            </a:r>
            <a:r>
              <a:rPr lang="pt-PT" sz="1600" dirty="0"/>
              <a:t> com coberto vegetal, porque todos os anos tenho vindo a aumentar, cerca de cinco a seis hectares de cada vez”, explica-nos Adelino Teixeira, adiantando: “e gostava de fazer mais, mas aqui no Douro todas as operações têm de ser muito bem pensadas e para fazer o revestimento tenho de parar as mobilizações, por isso, primeiro é preciso pôr todas as entradas em condições e preparar o terreno para usar tratores de rodas e não os vinhateiros, de lagartas, que usamos habitualmente”.</a:t>
            </a:r>
          </a:p>
          <a:p>
            <a:r>
              <a:rPr lang="pt-PT" sz="1600" dirty="0"/>
              <a:t>  Mas o viticultor assegura que vale a pena todo o trabalho: “o mais complicado é a instalação, depois o revestimento tem múltiplas vantagens. Diminui a erosão, porque o sistema radicular ajuda a agregar o solo; as misturas de leguminosas fixam o azoto atmosférico; a massa radicular profunda vai buscar fósforo e potássio, trazendo assim vantagens minerais para a planta reduzindo assim consideravelmente a aplicação de herbicida.</a:t>
            </a:r>
          </a:p>
          <a:p>
            <a:r>
              <a:rPr lang="pt-PT" sz="1600" dirty="0"/>
              <a:t> Cortes nas épocas adequadas são garantia de sucesso do revestimento, é fundamental no primeiro ano, deixar criar um bom banco de sementes, para que continuem a germinar durante os cinco a seis anos que dura o coberto vegetal, sem necessidade de voltar a semear. O coberto vegetal ajuda a conhecer melhor o solo, pelas espécies que vão despontando” e lembra ainda que “tenho usado menos herbicida, mas também menos inseticida porque noto que, com o revestimento, aparecem mais insetos </a:t>
            </a:r>
          </a:p>
          <a:p>
            <a:r>
              <a:rPr lang="pt-PT" sz="1600" dirty="0"/>
              <a:t>auxiliares como a joaninha ou a bicha-cadela, que é um predador </a:t>
            </a:r>
          </a:p>
          <a:p>
            <a:r>
              <a:rPr lang="pt-PT" sz="1600" dirty="0"/>
              <a:t>da traça, e temos menos problemas com predadores da vinha, </a:t>
            </a:r>
          </a:p>
          <a:p>
            <a:r>
              <a:rPr lang="pt-PT" sz="1600" dirty="0"/>
              <a:t>como os coelhos que são uma verdadeira praga aqui, porque</a:t>
            </a:r>
          </a:p>
          <a:p>
            <a:r>
              <a:rPr lang="pt-PT" sz="1600" dirty="0"/>
              <a:t>assim têm uma fonte de alimento alternativa. Os revestimentos </a:t>
            </a:r>
          </a:p>
          <a:p>
            <a:r>
              <a:rPr lang="pt-PT" sz="1600" dirty="0"/>
              <a:t> proporcionam uma melhor transitabilidade das máquinas, no</a:t>
            </a:r>
          </a:p>
          <a:p>
            <a:r>
              <a:rPr lang="pt-PT" sz="1600" dirty="0"/>
              <a:t> inverno, entre as sebes e, não menos importante, principalmente</a:t>
            </a:r>
          </a:p>
          <a:p>
            <a:r>
              <a:rPr lang="pt-PT" sz="1600" dirty="0"/>
              <a:t>para as casas que apostam no turismo, do ponto de vista estético, </a:t>
            </a:r>
          </a:p>
          <a:p>
            <a:r>
              <a:rPr lang="pt-PT" sz="1600" dirty="0"/>
              <a:t>o facto de estar tudo florido, é muito mais bonito e tem grande impacto.”</a:t>
            </a:r>
          </a:p>
          <a:p>
            <a:endParaRPr lang="pt-PT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84542ED-2513-4BBF-804D-9F2ADC416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5999" y="4412202"/>
            <a:ext cx="2586001" cy="260863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0F9322E7-A56A-4E69-86C9-0C22D3680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2277" y="4242286"/>
            <a:ext cx="2922739" cy="218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472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BE586A31-44A1-4BAF-985A-2856A0D230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47509" y="-494675"/>
            <a:ext cx="12939509" cy="808719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D3494C5-E2A6-4968-9AC7-6C0C1E73A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5260"/>
            <a:ext cx="10515600" cy="1014608"/>
          </a:xfrm>
        </p:spPr>
        <p:txBody>
          <a:bodyPr>
            <a:normAutofit/>
          </a:bodyPr>
          <a:lstStyle/>
          <a:p>
            <a:r>
              <a:rPr lang="pt-PT" sz="3600" b="1" dirty="0">
                <a:solidFill>
                  <a:schemeClr val="bg1"/>
                </a:solidFill>
              </a:rPr>
              <a:t>                                     Conclusão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7570E77E-6AB5-4100-91D5-91001D0734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5337"/>
            <a:ext cx="10515600" cy="48116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PT" sz="2000" b="1" dirty="0"/>
              <a:t>    </a:t>
            </a:r>
            <a:r>
              <a:rPr lang="pt-PT" sz="2000" b="1" dirty="0">
                <a:solidFill>
                  <a:schemeClr val="bg1"/>
                </a:solidFill>
              </a:rPr>
              <a:t>O enrelvamento é possivelmente dos sistemas de gestão do solo mais sustentáveis para as mais variadas culturas (pomar, vinha). Mas deve ser previamente ponderado para avaliar e impedir na medida do possível, o seu previsível impacto negativo no ecossistema agrário. Contudo, este sistema de gestão do solo oferece uma das opções mais sustentáveis e práticas, com melhor relação, custo-benefício, para fornecer a matéria orgânica necessária para manter e melhorar um solo.</a:t>
            </a:r>
          </a:p>
        </p:txBody>
      </p:sp>
    </p:spTree>
    <p:extLst>
      <p:ext uri="{BB962C8B-B14F-4D97-AF65-F5344CB8AC3E}">
        <p14:creationId xmlns:p14="http://schemas.microsoft.com/office/powerpoint/2010/main" val="2816097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E2FBBCC-8A81-4EE4-B05B-787206477CD0}"/>
              </a:ext>
            </a:extLst>
          </p:cNvPr>
          <p:cNvSpPr txBox="1"/>
          <p:nvPr/>
        </p:nvSpPr>
        <p:spPr>
          <a:xfrm>
            <a:off x="2751534" y="265539"/>
            <a:ext cx="6688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 err="1">
                <a:solidFill>
                  <a:srgbClr val="006600"/>
                </a:solidFill>
              </a:rPr>
              <a:t>Webgrafia</a:t>
            </a:r>
            <a:endParaRPr lang="pt-PT" sz="3200" b="1" dirty="0">
              <a:solidFill>
                <a:srgbClr val="006600"/>
              </a:solidFill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99CD9F1-A2F8-4B53-95A1-EC5B36E16167}"/>
              </a:ext>
            </a:extLst>
          </p:cNvPr>
          <p:cNvSpPr/>
          <p:nvPr/>
        </p:nvSpPr>
        <p:spPr>
          <a:xfrm>
            <a:off x="988095" y="1326161"/>
            <a:ext cx="10672761" cy="44563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http://www.agrosustentavel.com/wp-content/uploads/2014/10/Trabalho-CobertoVegetalSemeado.pdf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http://www.econewfarmers.eu/wp-content/uploads/DOCUMENTOS/m2s1-pt.pdf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http://www.fertiprado.pt/produtos/revestimentos/revoliv/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lang="pt-PT" sz="3200" b="1" dirty="0">
                <a:solidFill>
                  <a:srgbClr val="0066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Bibliografia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Andrade, 2006. Carências e toxicidades da vinha. </a:t>
            </a:r>
            <a:r>
              <a:rPr lang="pt-PT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MADRP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pt-PT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D.R.A.B.L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Andrade; A Aires; J. Coutinho, 1998. Ensaio preliminar de revestimento permanente do solo no comportamento da casta Chardonnay na Região da Bairrada. Vila Real.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IDRHa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2004. Medidas Agro - ambientais. Instituto de Desenvolvimento Rural e Hidráulica. Lisboa. 1.ª Edição.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Lopes,C.Monthttp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://www.drapc.minagricultura.pt/base/geral/files/relatorio_actividades_eab_artigos_vinha_2009.pdfeiro, A. 2005. Enrelvamento da vinha. Revista da </a:t>
            </a:r>
            <a:r>
              <a:rPr lang="pt-PT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APH</a:t>
            </a: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82:(4-8).</a:t>
            </a:r>
          </a:p>
          <a:p>
            <a:pPr marL="285750" indent="-285750" algn="just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512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AF6C4FB9-8301-4B63-8CFD-6692DBA834CB}"/>
              </a:ext>
            </a:extLst>
          </p:cNvPr>
          <p:cNvSpPr txBox="1"/>
          <p:nvPr/>
        </p:nvSpPr>
        <p:spPr>
          <a:xfrm>
            <a:off x="4634108" y="253209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dirty="0">
                <a:solidFill>
                  <a:srgbClr val="006600"/>
                </a:solidFill>
              </a:rPr>
              <a:t>Introdução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DCE45406-2FDB-4EA9-AD40-D8A26060125F}"/>
              </a:ext>
            </a:extLst>
          </p:cNvPr>
          <p:cNvSpPr/>
          <p:nvPr/>
        </p:nvSpPr>
        <p:spPr>
          <a:xfrm>
            <a:off x="257175" y="984757"/>
            <a:ext cx="11687175" cy="419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sz="2000" dirty="0">
                <a:latin typeface="Calibri" panose="020F0502020204030204" pitchFamily="34" charset="0"/>
                <a:cs typeface="Calibri" panose="020F0502020204030204" pitchFamily="34" charset="0"/>
              </a:rPr>
              <a:t>Os cobertos vegetais existem desde sempre, já no tempo dos Romanos se utilizava na entre-linha das vinhas o desenvolvimento da flora espontânea durante grande parte do ano.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sz="200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pt-PT" sz="2000" b="1" dirty="0">
                <a:latin typeface="Calibri" panose="020F0502020204030204" pitchFamily="34" charset="0"/>
                <a:cs typeface="Calibri" panose="020F0502020204030204" pitchFamily="34" charset="0"/>
              </a:rPr>
              <a:t>conservação do solo e da água </a:t>
            </a:r>
            <a:r>
              <a:rPr lang="pt-PT" sz="2000" dirty="0">
                <a:latin typeface="Calibri" panose="020F0502020204030204" pitchFamily="34" charset="0"/>
                <a:cs typeface="Calibri" panose="020F0502020204030204" pitchFamily="34" charset="0"/>
              </a:rPr>
              <a:t>é a condição básica para manter a </a:t>
            </a:r>
            <a:r>
              <a:rPr lang="pt-PT" sz="2000" b="1" dirty="0">
                <a:latin typeface="Calibri" panose="020F0502020204030204" pitchFamily="34" charset="0"/>
                <a:cs typeface="Calibri" panose="020F0502020204030204" pitchFamily="34" charset="0"/>
              </a:rPr>
              <a:t>produção</a:t>
            </a:r>
            <a:r>
              <a:rPr lang="pt-PT" sz="2000" dirty="0">
                <a:latin typeface="Calibri" panose="020F0502020204030204" pitchFamily="34" charset="0"/>
                <a:cs typeface="Calibri" panose="020F0502020204030204" pitchFamily="34" charset="0"/>
              </a:rPr>
              <a:t> e muitas são as </a:t>
            </a:r>
            <a:r>
              <a:rPr lang="pt-PT" sz="2000" b="1" dirty="0">
                <a:latin typeface="Calibri" panose="020F0502020204030204" pitchFamily="34" charset="0"/>
                <a:cs typeface="Calibri" panose="020F0502020204030204" pitchFamily="34" charset="0"/>
              </a:rPr>
              <a:t>causas </a:t>
            </a:r>
            <a:r>
              <a:rPr lang="pt-PT" sz="2000" dirty="0">
                <a:latin typeface="Calibri" panose="020F0502020204030204" pitchFamily="34" charset="0"/>
                <a:cs typeface="Calibri" panose="020F0502020204030204" pitchFamily="34" charset="0"/>
              </a:rPr>
              <a:t>que têm contribuído para a </a:t>
            </a:r>
            <a:r>
              <a:rPr lang="pt-PT" sz="2000" b="1" dirty="0">
                <a:latin typeface="Calibri" panose="020F0502020204030204" pitchFamily="34" charset="0"/>
                <a:cs typeface="Calibri" panose="020F0502020204030204" pitchFamily="34" charset="0"/>
              </a:rPr>
              <a:t>perda</a:t>
            </a:r>
            <a:r>
              <a:rPr lang="pt-PT" sz="2000" dirty="0">
                <a:latin typeface="Calibri" panose="020F0502020204030204" pitchFamily="34" charset="0"/>
                <a:cs typeface="Calibri" panose="020F0502020204030204" pitchFamily="34" charset="0"/>
              </a:rPr>
              <a:t> destes dois fatores, destacando-se entre elas a falta de cobertura vegetal, que </a:t>
            </a:r>
            <a:r>
              <a:rPr lang="pt-PT" sz="2000" b="1" dirty="0">
                <a:latin typeface="Calibri" panose="020F0502020204030204" pitchFamily="34" charset="0"/>
                <a:cs typeface="Calibri" panose="020F0502020204030204" pitchFamily="34" charset="0"/>
              </a:rPr>
              <a:t>conduz à erosão do solo.</a:t>
            </a:r>
            <a:r>
              <a:rPr lang="pt-PT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sz="2000" b="1" dirty="0">
                <a:latin typeface="Calibri" panose="020F0502020204030204" pitchFamily="34" charset="0"/>
                <a:cs typeface="Calibri" panose="020F0502020204030204" pitchFamily="34" charset="0"/>
              </a:rPr>
              <a:t>A agricultura biológica </a:t>
            </a:r>
            <a:r>
              <a:rPr lang="pt-PT" sz="2000" dirty="0">
                <a:latin typeface="Calibri" panose="020F0502020204030204" pitchFamily="34" charset="0"/>
                <a:cs typeface="Calibri" panose="020F0502020204030204" pitchFamily="34" charset="0"/>
              </a:rPr>
              <a:t>depende da </a:t>
            </a:r>
            <a:r>
              <a:rPr lang="pt-PT" sz="2000" b="1" dirty="0">
                <a:latin typeface="Calibri" panose="020F0502020204030204" pitchFamily="34" charset="0"/>
                <a:cs typeface="Calibri" panose="020F0502020204030204" pitchFamily="34" charset="0"/>
              </a:rPr>
              <a:t>gestão do solo </a:t>
            </a:r>
            <a:r>
              <a:rPr lang="pt-PT" sz="2000" dirty="0">
                <a:latin typeface="Calibri" panose="020F0502020204030204" pitchFamily="34" charset="0"/>
                <a:cs typeface="Calibri" panose="020F0502020204030204" pitchFamily="34" charset="0"/>
              </a:rPr>
              <a:t>para melhorar as propriedades químicas, biológicas e físicas do solo, a fim de produzir utilizando o mínimo de fatores de produção. 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PT" sz="2000" b="1" dirty="0">
                <a:latin typeface="Calibri" panose="020F0502020204030204" pitchFamily="34" charset="0"/>
                <a:cs typeface="Calibri" panose="020F0502020204030204" pitchFamily="34" charset="0"/>
              </a:rPr>
              <a:t>A fertilidade do solo</a:t>
            </a:r>
            <a:r>
              <a:rPr lang="pt-PT" sz="2000" dirty="0">
                <a:latin typeface="Calibri" panose="020F0502020204030204" pitchFamily="34" charset="0"/>
                <a:cs typeface="Calibri" panose="020F0502020204030204" pitchFamily="34" charset="0"/>
              </a:rPr>
              <a:t> é, usualmente, definida como a</a:t>
            </a:r>
            <a:r>
              <a:rPr lang="pt-PT" sz="2000" b="1" dirty="0">
                <a:latin typeface="Calibri" panose="020F0502020204030204" pitchFamily="34" charset="0"/>
                <a:cs typeface="Calibri" panose="020F0502020204030204" pitchFamily="34" charset="0"/>
              </a:rPr>
              <a:t> capacidade do solo para fornecer nutrientes necessários </a:t>
            </a:r>
            <a:r>
              <a:rPr lang="pt-PT" sz="2000" dirty="0">
                <a:latin typeface="Calibri" panose="020F0502020204030204" pitchFamily="34" charset="0"/>
                <a:cs typeface="Calibri" panose="020F0502020204030204" pitchFamily="34" charset="0"/>
              </a:rPr>
              <a:t>às culturas agrícolas, com as suas propriedades biológicas, químicas e físicas. </a:t>
            </a:r>
          </a:p>
        </p:txBody>
      </p:sp>
    </p:spTree>
    <p:extLst>
      <p:ext uri="{BB962C8B-B14F-4D97-AF65-F5344CB8AC3E}">
        <p14:creationId xmlns:p14="http://schemas.microsoft.com/office/powerpoint/2010/main" val="443533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E43CCFF1-B9E4-47DF-A8CA-2BCDEBB99CE4}"/>
              </a:ext>
            </a:extLst>
          </p:cNvPr>
          <p:cNvSpPr/>
          <p:nvPr/>
        </p:nvSpPr>
        <p:spPr>
          <a:xfrm>
            <a:off x="330992" y="943779"/>
            <a:ext cx="11272837" cy="3276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000" dirty="0"/>
              <a:t>O </a:t>
            </a:r>
            <a:r>
              <a:rPr lang="pt-PT" sz="2000" b="1" dirty="0"/>
              <a:t>enrelvamento,</a:t>
            </a:r>
            <a:r>
              <a:rPr lang="pt-PT" sz="2000" dirty="0"/>
              <a:t> consiste em</a:t>
            </a:r>
            <a:r>
              <a:rPr lang="pt-PT" sz="2000" b="1" dirty="0"/>
              <a:t> instalar</a:t>
            </a:r>
            <a:r>
              <a:rPr lang="pt-PT" sz="2000" dirty="0"/>
              <a:t>, ou </a:t>
            </a:r>
            <a:r>
              <a:rPr lang="pt-PT" sz="2000" b="1" dirty="0"/>
              <a:t>deixar desenvolver temporária </a:t>
            </a:r>
            <a:r>
              <a:rPr lang="pt-PT" sz="2000" dirty="0"/>
              <a:t>ou </a:t>
            </a:r>
            <a:r>
              <a:rPr lang="pt-PT" sz="2000" b="1" dirty="0"/>
              <a:t>permanentemente</a:t>
            </a:r>
            <a:r>
              <a:rPr lang="pt-PT" sz="2000" dirty="0"/>
              <a:t>, na </a:t>
            </a:r>
            <a:r>
              <a:rPr lang="pt-PT" sz="2000" b="1" dirty="0"/>
              <a:t>totalidade</a:t>
            </a:r>
            <a:r>
              <a:rPr lang="pt-PT" sz="2000" dirty="0"/>
              <a:t> ou em</a:t>
            </a:r>
            <a:r>
              <a:rPr lang="pt-PT" sz="2000" b="1" dirty="0"/>
              <a:t> parte da superfície </a:t>
            </a:r>
            <a:r>
              <a:rPr lang="pt-PT" sz="2000" dirty="0"/>
              <a:t>uma cobertura vegetal. 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000" dirty="0"/>
              <a:t>Pode ser realizado com</a:t>
            </a:r>
            <a:r>
              <a:rPr lang="pt-PT" sz="2000" b="1" dirty="0"/>
              <a:t> uma única ou várias espécies vegetais</a:t>
            </a:r>
            <a:r>
              <a:rPr lang="pt-PT" sz="2000" dirty="0"/>
              <a:t>, semeadas ou não 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000" dirty="0"/>
              <a:t>Quando é realizado com espécies semeadas exige uma </a:t>
            </a:r>
            <a:r>
              <a:rPr lang="pt-PT" sz="2000" b="1" dirty="0"/>
              <a:t>escolha rigorosa das melhores espécies </a:t>
            </a:r>
            <a:r>
              <a:rPr lang="pt-PT" sz="2000" dirty="0"/>
              <a:t>a utilizar de modo a minimizar os </a:t>
            </a:r>
            <a:r>
              <a:rPr lang="pt-PT" sz="2000" b="1" dirty="0"/>
              <a:t>efeitos negativos do revestimento</a:t>
            </a:r>
            <a:r>
              <a:rPr lang="pt-PT" sz="2000" dirty="0"/>
              <a:t>, quer a nível </a:t>
            </a:r>
            <a:r>
              <a:rPr lang="pt-PT" sz="2000" b="1" dirty="0"/>
              <a:t>hídrico</a:t>
            </a:r>
            <a:r>
              <a:rPr lang="pt-PT" sz="2000" dirty="0"/>
              <a:t> quer </a:t>
            </a:r>
            <a:r>
              <a:rPr lang="pt-PT" sz="2000" b="1" dirty="0"/>
              <a:t>mineral.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000" dirty="0"/>
              <a:t>No enrelvamento</a:t>
            </a:r>
            <a:r>
              <a:rPr lang="pt-PT" sz="2000" b="1" dirty="0"/>
              <a:t> permanente</a:t>
            </a:r>
            <a:r>
              <a:rPr lang="pt-PT" sz="2000" dirty="0"/>
              <a:t>, a superfície do solo permanece coberta durante </a:t>
            </a:r>
            <a:r>
              <a:rPr lang="pt-PT" sz="2000" b="1" dirty="0"/>
              <a:t>todo o ano.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2000" dirty="0"/>
              <a:t>No enrelvamento</a:t>
            </a:r>
            <a:r>
              <a:rPr lang="pt-PT" sz="2000" b="1" dirty="0"/>
              <a:t> temporário</a:t>
            </a:r>
            <a:r>
              <a:rPr lang="pt-PT" sz="2000" dirty="0"/>
              <a:t>, a cobertura vegetal é destruída</a:t>
            </a:r>
            <a:r>
              <a:rPr lang="pt-PT" sz="2000" b="1" dirty="0"/>
              <a:t>, mecânica </a:t>
            </a:r>
            <a:r>
              <a:rPr lang="pt-PT" sz="2000" dirty="0"/>
              <a:t>ou </a:t>
            </a:r>
            <a:r>
              <a:rPr lang="pt-PT" sz="2000" b="1" dirty="0"/>
              <a:t>quimicamente</a:t>
            </a:r>
            <a:r>
              <a:rPr lang="pt-PT" sz="2000" dirty="0"/>
              <a:t>.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92ED2C9-1CFC-465C-90FC-B3F94B040A26}"/>
              </a:ext>
            </a:extLst>
          </p:cNvPr>
          <p:cNvSpPr txBox="1"/>
          <p:nvPr/>
        </p:nvSpPr>
        <p:spPr>
          <a:xfrm>
            <a:off x="3655218" y="222677"/>
            <a:ext cx="4881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dirty="0">
                <a:solidFill>
                  <a:srgbClr val="006600"/>
                </a:solidFill>
              </a:rPr>
              <a:t>O que é o enrelvamento 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41A0AA2B-019F-41B7-865F-5002CFAA6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8579" y="4371470"/>
            <a:ext cx="3912296" cy="248653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3364B743-A9FF-4E83-BC16-45D199D96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372960"/>
            <a:ext cx="3912296" cy="248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625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9B4ECD44-64D9-4858-809C-5EF01A60FB60}"/>
              </a:ext>
            </a:extLst>
          </p:cNvPr>
          <p:cNvSpPr/>
          <p:nvPr/>
        </p:nvSpPr>
        <p:spPr>
          <a:xfrm>
            <a:off x="723900" y="1276851"/>
            <a:ext cx="10744200" cy="2352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Rápida formação 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 coberto vegetal;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Seleção de espécies  enriquecedoras do solo 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(leguminosas), fixação de azoto e maior aumento de matéria orgânica;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Seleção de espécies de </a:t>
            </a: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porte baixo;</a:t>
            </a: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Controlo de </a:t>
            </a: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infestantes indesejáveis.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BDAFC24-6611-402F-8E7A-E5F200C6C78B}"/>
              </a:ext>
            </a:extLst>
          </p:cNvPr>
          <p:cNvSpPr txBox="1"/>
          <p:nvPr/>
        </p:nvSpPr>
        <p:spPr>
          <a:xfrm>
            <a:off x="2751534" y="265539"/>
            <a:ext cx="6688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dirty="0">
                <a:solidFill>
                  <a:srgbClr val="006600"/>
                </a:solidFill>
              </a:rPr>
              <a:t>Vantagens do enrelvamento semeado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84501E3-F9BC-4F84-BCD2-19B40D6D48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453" y="2189271"/>
            <a:ext cx="3501547" cy="4668729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848890B-315F-41DF-96B1-DFB1A6288A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322" y="2477180"/>
            <a:ext cx="3285616" cy="438082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640D62FF-3736-465C-845C-CB7007419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96011"/>
            <a:ext cx="4791807" cy="276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468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DB86397-C90A-49E3-9817-F89DB317B1B3}"/>
              </a:ext>
            </a:extLst>
          </p:cNvPr>
          <p:cNvSpPr/>
          <p:nvPr/>
        </p:nvSpPr>
        <p:spPr>
          <a:xfrm>
            <a:off x="483087" y="850314"/>
            <a:ext cx="10415589" cy="281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000" dirty="0"/>
              <a:t>•</a:t>
            </a:r>
            <a:r>
              <a:rPr lang="pt-PT" sz="2000" b="1" dirty="0"/>
              <a:t>Clima </a:t>
            </a:r>
            <a:r>
              <a:rPr lang="pt-PT" sz="2000" dirty="0"/>
              <a:t>(quantidade de precipitação anual na região a instalar o coberto).</a:t>
            </a:r>
          </a:p>
          <a:p>
            <a:pPr algn="just">
              <a:lnSpc>
                <a:spcPct val="150000"/>
              </a:lnSpc>
            </a:pPr>
            <a:r>
              <a:rPr lang="pt-PT" sz="2000" dirty="0"/>
              <a:t>•</a:t>
            </a:r>
            <a:r>
              <a:rPr lang="pt-PT" sz="2000" b="1" dirty="0"/>
              <a:t>Topografia</a:t>
            </a:r>
            <a:r>
              <a:rPr lang="pt-PT" sz="2000" dirty="0"/>
              <a:t> (necessidade de controlo da erosão).</a:t>
            </a:r>
          </a:p>
          <a:p>
            <a:pPr algn="just">
              <a:lnSpc>
                <a:spcPct val="150000"/>
              </a:lnSpc>
            </a:pPr>
            <a:r>
              <a:rPr lang="pt-PT" sz="2000" dirty="0"/>
              <a:t>•</a:t>
            </a:r>
            <a:r>
              <a:rPr lang="pt-PT" sz="2000" b="1" dirty="0"/>
              <a:t>Caracterização do solo </a:t>
            </a:r>
            <a:r>
              <a:rPr lang="pt-PT" sz="2000" dirty="0"/>
              <a:t>(textura, pH, fertilidade, etc…)</a:t>
            </a:r>
          </a:p>
          <a:p>
            <a:pPr algn="just">
              <a:lnSpc>
                <a:spcPct val="150000"/>
              </a:lnSpc>
            </a:pPr>
            <a:r>
              <a:rPr lang="pt-PT" sz="2000" dirty="0"/>
              <a:t>•</a:t>
            </a:r>
            <a:r>
              <a:rPr lang="pt-PT" sz="2000" b="1" dirty="0"/>
              <a:t>Estratégia a adotar com o coberto </a:t>
            </a:r>
            <a:r>
              <a:rPr lang="pt-PT" sz="2000" dirty="0"/>
              <a:t>(sideração ou coberto plurianual).</a:t>
            </a:r>
          </a:p>
          <a:p>
            <a:pPr algn="just">
              <a:lnSpc>
                <a:spcPct val="150000"/>
              </a:lnSpc>
            </a:pPr>
            <a:r>
              <a:rPr lang="pt-PT" sz="2000" dirty="0"/>
              <a:t>•</a:t>
            </a:r>
            <a:r>
              <a:rPr lang="pt-PT" sz="2000" b="1" dirty="0"/>
              <a:t>Características das espécies a semear </a:t>
            </a:r>
            <a:r>
              <a:rPr lang="pt-PT" sz="2000" dirty="0"/>
              <a:t>(cortes, maturação da semente, etc.)</a:t>
            </a:r>
          </a:p>
          <a:p>
            <a:pPr algn="just">
              <a:lnSpc>
                <a:spcPct val="150000"/>
              </a:lnSpc>
            </a:pPr>
            <a:r>
              <a:rPr lang="pt-PT" sz="2000" dirty="0"/>
              <a:t>•</a:t>
            </a:r>
            <a:r>
              <a:rPr lang="pt-PT" sz="2000" b="1" dirty="0"/>
              <a:t>Desvantagens do coberto </a:t>
            </a:r>
            <a:r>
              <a:rPr lang="pt-PT" sz="2000" dirty="0"/>
              <a:t>(competição com outras culturas, etc…)  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8AFE8E5-8036-4969-840F-EE40837E192E}"/>
              </a:ext>
            </a:extLst>
          </p:cNvPr>
          <p:cNvSpPr txBox="1"/>
          <p:nvPr/>
        </p:nvSpPr>
        <p:spPr>
          <a:xfrm>
            <a:off x="2843408" y="388649"/>
            <a:ext cx="6593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dirty="0">
                <a:solidFill>
                  <a:srgbClr val="006600"/>
                </a:solidFill>
              </a:rPr>
              <a:t>Fatores a considerar na instalação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B3B7FDB-084F-4E32-B8AB-6075D1CDA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58016"/>
            <a:ext cx="12192000" cy="299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71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FDC50007-0EED-4780-9609-8B2F0D734FB8}"/>
              </a:ext>
            </a:extLst>
          </p:cNvPr>
          <p:cNvSpPr/>
          <p:nvPr/>
        </p:nvSpPr>
        <p:spPr>
          <a:xfrm>
            <a:off x="373856" y="1226602"/>
            <a:ext cx="11444288" cy="4404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 últimas décadas, a </a:t>
            </a: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aplicação intensiva de herbicidas 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levou a uma deficiente gestão dos solos com </a:t>
            </a: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resultados negativos 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tanto na saúde humana como no</a:t>
            </a: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ambiente.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Entre as várias consequências ambientais, destacam-se: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Erosão do solo;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Arrastamento de nitratos;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Perda de matéria orgânica;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Diminuição da biodiversidade;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Aparecimento de infestantes resistentes aos herbicidas;</a:t>
            </a: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Contaminação de toalhas freáticas com herbicidas.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79645E6-7429-457F-8813-EA5F9C2ECB86}"/>
              </a:ext>
            </a:extLst>
          </p:cNvPr>
          <p:cNvSpPr txBox="1"/>
          <p:nvPr/>
        </p:nvSpPr>
        <p:spPr>
          <a:xfrm>
            <a:off x="2751534" y="265539"/>
            <a:ext cx="6688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600" b="1" dirty="0">
                <a:solidFill>
                  <a:srgbClr val="006600"/>
                </a:solidFill>
              </a:rPr>
              <a:t>Porquê da sua utilização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B657487C-8689-478E-AFD7-AC9D79D870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254" y="2412558"/>
            <a:ext cx="5080423" cy="380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843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AB021A05-3D6C-492C-A934-4F72498BA55F}"/>
              </a:ext>
            </a:extLst>
          </p:cNvPr>
          <p:cNvSpPr/>
          <p:nvPr/>
        </p:nvSpPr>
        <p:spPr>
          <a:xfrm>
            <a:off x="150019" y="1050896"/>
            <a:ext cx="11891962" cy="335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 técnica consiste na instalação ou no desenvolvimento de uma cobertura vegetal do solo para cobrir total ou parcialmente a superfície da cultura podendo esta cobertura ser temporária ou permanente.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vantagens do enrelvamento são múltiplas: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Controlo ou redução da erosão do solo;</a:t>
            </a:r>
            <a:endParaRPr lang="pt-PT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Melhoria da estrutura do solo;</a:t>
            </a:r>
            <a:endParaRPr lang="pt-PT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Libertação de nutrientes úteis para as culturas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(através da decomposição dos resíduos dos enrelvamentos);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t-P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F3F697B-236A-40E7-80BC-08631D81F4D0}"/>
              </a:ext>
            </a:extLst>
          </p:cNvPr>
          <p:cNvSpPr txBox="1"/>
          <p:nvPr/>
        </p:nvSpPr>
        <p:spPr>
          <a:xfrm>
            <a:off x="2751534" y="265539"/>
            <a:ext cx="6688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dirty="0">
                <a:solidFill>
                  <a:srgbClr val="006600"/>
                </a:solidFill>
              </a:rPr>
              <a:t>Vantagens do enrelvamento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CA8B606-7928-46CB-87CA-8CBD7F5B8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7306"/>
            <a:ext cx="12191999" cy="2550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210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A38CBAC3-157C-4575-AE59-75DDAD4904B7}"/>
              </a:ext>
            </a:extLst>
          </p:cNvPr>
          <p:cNvSpPr/>
          <p:nvPr/>
        </p:nvSpPr>
        <p:spPr>
          <a:xfrm>
            <a:off x="888206" y="743357"/>
            <a:ext cx="10415587" cy="3943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Infiltração da água permitindo níveis satisfatórios de humidade;</a:t>
            </a:r>
            <a:endParaRPr lang="pt-PT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Melhoria da mobilidade para máquinas agrícolas;</a:t>
            </a:r>
            <a:endParaRPr lang="pt-PT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Aumenta a biodiversidade do ecossistema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(respeita os organismos auxiliares que contribuem para a diminuição de pragas e doenças);</a:t>
            </a: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Diminuição do uso de herbicidas, inseticidas e adubações;</a:t>
            </a: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PT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Fixação do azoto atmosférico </a:t>
            </a:r>
            <a:r>
              <a:rPr lang="pt-P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(diminuindo o risco de lixiviação de nitratos e resíduos de fitofármacos porque parte desses resíduos são retidos na matéria orgânica e libertados lentamente através da mineralização).</a:t>
            </a:r>
          </a:p>
        </p:txBody>
      </p:sp>
    </p:spTree>
    <p:extLst>
      <p:ext uri="{BB962C8B-B14F-4D97-AF65-F5344CB8AC3E}">
        <p14:creationId xmlns:p14="http://schemas.microsoft.com/office/powerpoint/2010/main" val="3204058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CBA2387E-F297-44BC-A293-945DEABA771C}"/>
              </a:ext>
            </a:extLst>
          </p:cNvPr>
          <p:cNvSpPr txBox="1"/>
          <p:nvPr/>
        </p:nvSpPr>
        <p:spPr>
          <a:xfrm>
            <a:off x="2763252" y="120315"/>
            <a:ext cx="6665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b="1" dirty="0">
                <a:solidFill>
                  <a:srgbClr val="006600"/>
                </a:solidFill>
              </a:rPr>
              <a:t>Enrelvamento e estados nutricionais</a:t>
            </a:r>
            <a:endParaRPr lang="pt-PT" sz="3200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171012B-967F-415F-91F2-DB10A35A929B}"/>
              </a:ext>
            </a:extLst>
          </p:cNvPr>
          <p:cNvSpPr txBox="1"/>
          <p:nvPr/>
        </p:nvSpPr>
        <p:spPr>
          <a:xfrm>
            <a:off x="1066799" y="1479884"/>
            <a:ext cx="10058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O enrelvamento pode conduzir a uma</a:t>
            </a:r>
            <a:r>
              <a:rPr lang="pt-PT" b="1" dirty="0"/>
              <a:t> diminuição </a:t>
            </a:r>
            <a:r>
              <a:rPr lang="pt-PT" dirty="0"/>
              <a:t>dos teores de </a:t>
            </a:r>
            <a:r>
              <a:rPr lang="pt-PT" b="1" dirty="0"/>
              <a:t>azoto (</a:t>
            </a:r>
            <a:r>
              <a:rPr lang="pt-PT" b="1" i="1" dirty="0"/>
              <a:t>N</a:t>
            </a:r>
            <a:r>
              <a:rPr lang="pt-PT" b="1" dirty="0"/>
              <a:t>), </a:t>
            </a:r>
            <a:r>
              <a:rPr lang="pt-PT" dirty="0"/>
              <a:t>- que é um dos constituintes mais importantes da célula vegetal - mas na generalidade são </a:t>
            </a:r>
            <a:r>
              <a:rPr lang="pt-PT" b="1" dirty="0"/>
              <a:t>mais frequentes situações de excesso,</a:t>
            </a:r>
            <a:r>
              <a:rPr lang="pt-PT" dirty="0"/>
              <a:t> com inerentes </a:t>
            </a:r>
            <a:r>
              <a:rPr lang="pt-PT" b="1" dirty="0"/>
              <a:t>reflexos negativos</a:t>
            </a:r>
            <a:r>
              <a:rPr lang="pt-PT" dirty="0"/>
              <a:t>, do ponto de vista </a:t>
            </a:r>
            <a:r>
              <a:rPr lang="pt-PT" b="1" dirty="0"/>
              <a:t>quantitativo e qualificativo </a:t>
            </a:r>
            <a:r>
              <a:rPr lang="pt-PT" dirty="0"/>
              <a:t>(excesso de vigor,, da maturação, da desfoliação e do abrolhamento seguinte).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Culturas em solos relvados são passiveis de mostrar um aumento de</a:t>
            </a:r>
            <a:r>
              <a:rPr lang="pt-PT" b="1" dirty="0"/>
              <a:t> fósforo (</a:t>
            </a:r>
            <a:r>
              <a:rPr lang="pt-PT" b="1" i="1" dirty="0"/>
              <a:t>P</a:t>
            </a:r>
            <a:r>
              <a:rPr lang="pt-PT" b="1" dirty="0"/>
              <a:t>)</a:t>
            </a:r>
            <a:r>
              <a:rPr lang="pt-PT" dirty="0"/>
              <a:t>,</a:t>
            </a:r>
            <a:r>
              <a:rPr lang="pt-PT" b="1" dirty="0"/>
              <a:t> </a:t>
            </a:r>
            <a:r>
              <a:rPr lang="pt-PT" dirty="0"/>
              <a:t>responsável pelo </a:t>
            </a:r>
            <a:r>
              <a:rPr lang="pt-PT" b="1" dirty="0"/>
              <a:t>metabolismo energético </a:t>
            </a:r>
            <a:r>
              <a:rPr lang="pt-PT" dirty="0"/>
              <a:t>na formação de células e no</a:t>
            </a:r>
            <a:r>
              <a:rPr lang="pt-PT" b="1" dirty="0"/>
              <a:t> crescimento da planta;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São raras as culturas que beneficiam do enrelvamento que apresentem uma redução dos teores de </a:t>
            </a:r>
            <a:r>
              <a:rPr lang="pt-PT" b="1" dirty="0"/>
              <a:t>magnésio </a:t>
            </a:r>
            <a:r>
              <a:rPr lang="pt-PT" b="1" i="1" dirty="0"/>
              <a:t>(Mg)</a:t>
            </a:r>
            <a:r>
              <a:rPr lang="pt-PT" dirty="0"/>
              <a:t>, que desempenha um </a:t>
            </a:r>
            <a:r>
              <a:rPr lang="pt-PT" b="1" dirty="0"/>
              <a:t>papel fundamental na fotossíntese;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/>
              <a:t>Os solos submetidos ao enrelvamento mostram um aumento dos teores de </a:t>
            </a:r>
            <a:r>
              <a:rPr lang="pt-PT" b="1" dirty="0"/>
              <a:t>potássio </a:t>
            </a:r>
            <a:r>
              <a:rPr lang="pt-PT" b="1" i="1" dirty="0"/>
              <a:t>(K)</a:t>
            </a:r>
            <a:r>
              <a:rPr lang="pt-PT" dirty="0"/>
              <a:t>,</a:t>
            </a:r>
            <a:r>
              <a:rPr lang="pt-PT" b="1" dirty="0"/>
              <a:t> </a:t>
            </a:r>
            <a:r>
              <a:rPr lang="pt-PT" dirty="0"/>
              <a:t>elemento associado à </a:t>
            </a:r>
            <a:r>
              <a:rPr lang="pt-PT" b="1" dirty="0"/>
              <a:t>qualidade</a:t>
            </a:r>
            <a:r>
              <a:rPr lang="pt-PT" dirty="0"/>
              <a:t> da produção </a:t>
            </a:r>
            <a:r>
              <a:rPr lang="pt-PT" b="1" dirty="0"/>
              <a:t>(fruto).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b="1" dirty="0"/>
              <a:t> </a:t>
            </a:r>
            <a:r>
              <a:rPr lang="pt-PT" dirty="0"/>
              <a:t>Contudo, estão </a:t>
            </a:r>
            <a:r>
              <a:rPr lang="pt-PT" b="1" dirty="0"/>
              <a:t>riscos associados </a:t>
            </a:r>
            <a:r>
              <a:rPr lang="pt-PT" dirty="0"/>
              <a:t>na utilização desta técnica cultural </a:t>
            </a:r>
            <a:r>
              <a:rPr lang="pt-PT" b="1" dirty="0"/>
              <a:t>capaz de manipular uma cultura, </a:t>
            </a:r>
            <a:r>
              <a:rPr lang="pt-PT" dirty="0"/>
              <a:t>por isso o seu </a:t>
            </a:r>
            <a:r>
              <a:rPr lang="pt-PT" b="1" dirty="0"/>
              <a:t>uso</a:t>
            </a:r>
            <a:r>
              <a:rPr lang="pt-PT" dirty="0"/>
              <a:t> deve ser </a:t>
            </a:r>
            <a:r>
              <a:rPr lang="pt-PT" b="1" dirty="0"/>
              <a:t>acautelado</a:t>
            </a:r>
            <a:r>
              <a:rPr lang="pt-PT" dirty="0"/>
              <a:t> porque cada cultura é um caso particular.</a:t>
            </a:r>
          </a:p>
        </p:txBody>
      </p:sp>
    </p:spTree>
    <p:extLst>
      <p:ext uri="{BB962C8B-B14F-4D97-AF65-F5344CB8AC3E}">
        <p14:creationId xmlns:p14="http://schemas.microsoft.com/office/powerpoint/2010/main" val="11206425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1686</Words>
  <Application>Microsoft Office PowerPoint</Application>
  <PresentationFormat>Ecrã Panorâmico</PresentationFormat>
  <Paragraphs>92</Paragraphs>
  <Slides>15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15</vt:i4>
      </vt:variant>
    </vt:vector>
  </HeadingPairs>
  <TitlesOfParts>
    <vt:vector size="22" baseType="lpstr">
      <vt:lpstr>Algerian</vt:lpstr>
      <vt:lpstr>Arial</vt:lpstr>
      <vt:lpstr>Calibri</vt:lpstr>
      <vt:lpstr>Calibri Light</vt:lpstr>
      <vt:lpstr>Symbol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                                     Conclusão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Bárbara Moreira</dc:creator>
  <cp:lastModifiedBy>Bárbara Moreira</cp:lastModifiedBy>
  <cp:revision>26</cp:revision>
  <dcterms:created xsi:type="dcterms:W3CDTF">2019-04-03T19:11:03Z</dcterms:created>
  <dcterms:modified xsi:type="dcterms:W3CDTF">2019-04-09T17:35:16Z</dcterms:modified>
</cp:coreProperties>
</file>